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75" r:id="rId7"/>
    <p:sldId id="276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7" r:id="rId16"/>
    <p:sldId id="271" r:id="rId17"/>
    <p:sldId id="272" r:id="rId18"/>
    <p:sldId id="274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804A"/>
    <a:srgbClr val="E5B493"/>
    <a:srgbClr val="ED7D31"/>
    <a:srgbClr val="FFC000"/>
    <a:srgbClr val="A5A5A5"/>
    <a:srgbClr val="2188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4660"/>
  </p:normalViewPr>
  <p:slideViewPr>
    <p:cSldViewPr snapToGrid="0">
      <p:cViewPr>
        <p:scale>
          <a:sx n="100" d="100"/>
          <a:sy n="100" d="100"/>
        </p:scale>
        <p:origin x="40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ilvia\Desktop\p-ma%20biblioteki%202024\tablica_postaplenia_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bg-BG"/>
              <a:t>постъпления книги 2024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0FAE-4F5E-8EFB-51DB546DC8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0FAE-4F5E-8EFB-51DB546DC8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0FAE-4F5E-8EFB-51DB546DC8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0FAE-4F5E-8EFB-51DB546DC82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0FAE-4F5E-8EFB-51DB546DC8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0FAE-4F5E-8EFB-51DB546DC827}"/>
              </c:ext>
            </c:extLst>
          </c:dPt>
          <c:dLbls>
            <c:dLbl>
              <c:idx val="1"/>
              <c:layout>
                <c:manualLayout>
                  <c:x val="-7.0124671916011521E-3"/>
                  <c:y val="0.1388265529308836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AE-4F5E-8EFB-51DB546DC82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bg-BG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B-0FAE-4F5E-8EFB-51DB546DC8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bg-BG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'[tablica_postaplenia_2024.xlsx]Общо постъпления'!$V$4:$V$9</c:f>
              <c:strCache>
                <c:ptCount val="6"/>
                <c:pt idx="0">
                  <c:v>абонамент</c:v>
                </c:pt>
                <c:pt idx="1">
                  <c:v>обмен</c:v>
                </c:pt>
                <c:pt idx="2">
                  <c:v>дарение</c:v>
                </c:pt>
                <c:pt idx="3">
                  <c:v>покупка</c:v>
                </c:pt>
                <c:pt idx="4">
                  <c:v>депозит</c:v>
                </c:pt>
                <c:pt idx="5">
                  <c:v>академични </c:v>
                </c:pt>
              </c:strCache>
            </c:strRef>
          </c:cat>
          <c:val>
            <c:numRef>
              <c:f>'[tablica_postaplenia_2024.xlsx]Общо постъпления'!$W$4:$W$9</c:f>
              <c:numCache>
                <c:formatCode>General</c:formatCode>
                <c:ptCount val="6"/>
                <c:pt idx="0">
                  <c:v>0</c:v>
                </c:pt>
                <c:pt idx="1">
                  <c:v>751</c:v>
                </c:pt>
                <c:pt idx="2">
                  <c:v>1827</c:v>
                </c:pt>
                <c:pt idx="3">
                  <c:v>12</c:v>
                </c:pt>
                <c:pt idx="4">
                  <c:v>1542</c:v>
                </c:pt>
                <c:pt idx="5">
                  <c:v>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FAE-4F5E-8EFB-51DB546DC827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bg-BG"/>
        </a:p>
      </c:txPr>
    </c:legend>
    <c:plotVisOnly val="1"/>
    <c:dispBlanksAs val="gap"/>
    <c:showDLblsOverMax val="0"/>
  </c:chart>
  <c:spPr>
    <a:pattFill prst="dotDmnd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bg-BG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3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5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4442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42746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14F5EF-8E95-466A-A02E-7D423CA7430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535992" y="0"/>
            <a:ext cx="7656008" cy="6871547"/>
          </a:xfrm>
          <a:custGeom>
            <a:avLst/>
            <a:gdLst>
              <a:gd name="connsiteX0" fmla="*/ 7099553 w 7656008"/>
              <a:gd name="connsiteY0" fmla="*/ 1 h 6871547"/>
              <a:gd name="connsiteX1" fmla="*/ 7656008 w 7656008"/>
              <a:gd name="connsiteY1" fmla="*/ 1 h 6871547"/>
              <a:gd name="connsiteX2" fmla="*/ 7656008 w 7656008"/>
              <a:gd name="connsiteY2" fmla="*/ 6858001 h 6871547"/>
              <a:gd name="connsiteX3" fmla="*/ 7090045 w 7656008"/>
              <a:gd name="connsiteY3" fmla="*/ 6858001 h 6871547"/>
              <a:gd name="connsiteX4" fmla="*/ 3665798 w 7656008"/>
              <a:gd name="connsiteY4" fmla="*/ 3433756 h 6871547"/>
              <a:gd name="connsiteX5" fmla="*/ 3440540 w 7656008"/>
              <a:gd name="connsiteY5" fmla="*/ 0 h 6871547"/>
              <a:gd name="connsiteX6" fmla="*/ 6881081 w 7656008"/>
              <a:gd name="connsiteY6" fmla="*/ 0 h 6871547"/>
              <a:gd name="connsiteX7" fmla="*/ 3440540 w 7656008"/>
              <a:gd name="connsiteY7" fmla="*/ 3440541 h 6871547"/>
              <a:gd name="connsiteX8" fmla="*/ 6871547 w 7656008"/>
              <a:gd name="connsiteY8" fmla="*/ 6871547 h 6871547"/>
              <a:gd name="connsiteX9" fmla="*/ 3431006 w 7656008"/>
              <a:gd name="connsiteY9" fmla="*/ 6871547 h 6871547"/>
              <a:gd name="connsiteX10" fmla="*/ 0 w 7656008"/>
              <a:gd name="connsiteY10" fmla="*/ 3440541 h 687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6008" h="6871547">
                <a:moveTo>
                  <a:pt x="7099553" y="1"/>
                </a:moveTo>
                <a:lnTo>
                  <a:pt x="7656008" y="1"/>
                </a:lnTo>
                <a:lnTo>
                  <a:pt x="7656008" y="6858001"/>
                </a:lnTo>
                <a:lnTo>
                  <a:pt x="7090045" y="6858001"/>
                </a:lnTo>
                <a:lnTo>
                  <a:pt x="3665798" y="3433756"/>
                </a:lnTo>
                <a:close/>
                <a:moveTo>
                  <a:pt x="3440540" y="0"/>
                </a:moveTo>
                <a:lnTo>
                  <a:pt x="6881081" y="0"/>
                </a:lnTo>
                <a:lnTo>
                  <a:pt x="3440540" y="3440541"/>
                </a:lnTo>
                <a:lnTo>
                  <a:pt x="6871547" y="6871547"/>
                </a:lnTo>
                <a:lnTo>
                  <a:pt x="3431006" y="6871547"/>
                </a:lnTo>
                <a:lnTo>
                  <a:pt x="0" y="34405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2237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1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4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68C93-2E7D-439F-B6A6-0387C948A15E}" type="datetimeFigureOut">
              <a:rPr lang="en-US" smtClean="0"/>
              <a:t>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563FF-D275-4E29-9901-B9DD99EB9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38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sosceles Triangle 4"/>
          <p:cNvSpPr/>
          <p:nvPr/>
        </p:nvSpPr>
        <p:spPr>
          <a:xfrm>
            <a:off x="-1" y="2628900"/>
            <a:ext cx="5172075" cy="4229099"/>
          </a:xfrm>
          <a:prstGeom prst="triangle">
            <a:avLst/>
          </a:prstGeom>
          <a:gradFill flip="none" rotWithShape="1">
            <a:gsLst>
              <a:gs pos="69000">
                <a:schemeClr val="accent2">
                  <a:lumMod val="40000"/>
                  <a:lumOff val="60000"/>
                </a:schemeClr>
              </a:gs>
              <a:gs pos="16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Isosceles Triangle 5"/>
          <p:cNvSpPr/>
          <p:nvPr/>
        </p:nvSpPr>
        <p:spPr>
          <a:xfrm>
            <a:off x="2960023" y="3776765"/>
            <a:ext cx="3574127" cy="3081235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Isosceles Triangle 6"/>
          <p:cNvSpPr/>
          <p:nvPr/>
        </p:nvSpPr>
        <p:spPr>
          <a:xfrm>
            <a:off x="5332354" y="3181351"/>
            <a:ext cx="4268846" cy="3676650"/>
          </a:xfrm>
          <a:prstGeom prst="triangl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Isosceles Triangle 7"/>
          <p:cNvSpPr/>
          <p:nvPr/>
        </p:nvSpPr>
        <p:spPr>
          <a:xfrm>
            <a:off x="8906481" y="4210050"/>
            <a:ext cx="3285519" cy="2647949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Isosceles Triangle 8"/>
          <p:cNvSpPr/>
          <p:nvPr/>
        </p:nvSpPr>
        <p:spPr>
          <a:xfrm rot="10800000">
            <a:off x="0" y="-1"/>
            <a:ext cx="3752850" cy="3525998"/>
          </a:xfrm>
          <a:prstGeom prst="triangle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2936795" y="0"/>
            <a:ext cx="3051334" cy="2628899"/>
          </a:xfrm>
          <a:prstGeom prst="triangle">
            <a:avLst/>
          </a:prstGeom>
          <a:gradFill flip="none" rotWithShape="1">
            <a:gsLst>
              <a:gs pos="69000">
                <a:schemeClr val="accent2">
                  <a:lumMod val="40000"/>
                  <a:lumOff val="60000"/>
                </a:schemeClr>
              </a:gs>
              <a:gs pos="16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Isosceles Triangle 10"/>
          <p:cNvSpPr/>
          <p:nvPr/>
        </p:nvSpPr>
        <p:spPr>
          <a:xfrm rot="10800000">
            <a:off x="5787909" y="-19051"/>
            <a:ext cx="4268846" cy="3676650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Isosceles Triangle 11"/>
          <p:cNvSpPr/>
          <p:nvPr/>
        </p:nvSpPr>
        <p:spPr>
          <a:xfrm rot="10800000">
            <a:off x="9601200" y="-19053"/>
            <a:ext cx="2590800" cy="2600326"/>
          </a:xfrm>
          <a:prstGeom prst="triangl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Rectangle 13"/>
          <p:cNvSpPr/>
          <p:nvPr/>
        </p:nvSpPr>
        <p:spPr>
          <a:xfrm>
            <a:off x="-1" y="-19055"/>
            <a:ext cx="12192001" cy="6877054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TextBox 14"/>
          <p:cNvSpPr txBox="1"/>
          <p:nvPr/>
        </p:nvSpPr>
        <p:spPr>
          <a:xfrm>
            <a:off x="0" y="1784788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dirty="0"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Академичната библиотечна система </a:t>
            </a:r>
            <a:r>
              <a:rPr lang="bg-BG" sz="5400" dirty="0" smtClean="0"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на </a:t>
            </a:r>
            <a:r>
              <a:rPr lang="bg-BG" sz="5400" dirty="0"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БАН</a:t>
            </a:r>
            <a:br>
              <a:rPr lang="bg-BG" sz="5400" dirty="0"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bg-BG" sz="5400" dirty="0"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2024</a:t>
            </a:r>
            <a:endParaRPr lang="bg-BG" sz="5400" dirty="0">
              <a:solidFill>
                <a:srgbClr val="C00000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73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2229" y="116114"/>
            <a:ext cx="4702628" cy="1567543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TextBox 5"/>
          <p:cNvSpPr txBox="1"/>
          <p:nvPr/>
        </p:nvSpPr>
        <p:spPr>
          <a:xfrm>
            <a:off x="232228" y="315023"/>
            <a:ext cx="4702629" cy="1092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Обслужване на читателите</a:t>
            </a:r>
            <a:endParaRPr lang="bg-BG" sz="3200" dirty="0"/>
          </a:p>
        </p:txBody>
      </p:sp>
      <p:sp>
        <p:nvSpPr>
          <p:cNvPr id="8" name="Rectangle 7"/>
          <p:cNvSpPr/>
          <p:nvPr/>
        </p:nvSpPr>
        <p:spPr>
          <a:xfrm>
            <a:off x="232229" y="1944914"/>
            <a:ext cx="6197600" cy="4644572"/>
          </a:xfrm>
          <a:prstGeom prst="rect">
            <a:avLst/>
          </a:prstGeom>
          <a:solidFill>
            <a:schemeClr val="accent4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TextBox 10"/>
          <p:cNvSpPr txBox="1"/>
          <p:nvPr/>
        </p:nvSpPr>
        <p:spPr>
          <a:xfrm>
            <a:off x="377371" y="2398171"/>
            <a:ext cx="542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По 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МЗС</a:t>
            </a:r>
            <a:r>
              <a:rPr lang="bg-BG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изпълнени поръчки – 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40 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броя</a:t>
            </a:r>
            <a:r>
              <a:rPr lang="en-US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(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книги, статии</a:t>
            </a:r>
            <a:r>
              <a:rPr lang="en-US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)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;</a:t>
            </a:r>
            <a:endParaRPr lang="en-US" sz="20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371" y="4137221"/>
            <a:ext cx="5573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По 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ММЗС</a:t>
            </a:r>
            <a:r>
              <a:rPr lang="bg-BG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изпълнени  поръчки - </a:t>
            </a:r>
            <a:r>
              <a:rPr lang="en-US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6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бр.</a:t>
            </a:r>
            <a:r>
              <a:rPr lang="bg-BG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;</a:t>
            </a:r>
            <a:endParaRPr lang="bg-BG" sz="2000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371" y="5568496"/>
            <a:ext cx="590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bg-BG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По 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МЗС в СБ</a:t>
            </a:r>
            <a:r>
              <a:rPr lang="bg-BG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регистрираните изпълнени поръчки са 29</a:t>
            </a:r>
            <a:r>
              <a:rPr lang="bg-BG" sz="20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398413" y="4796971"/>
            <a:ext cx="2293258" cy="2169885"/>
          </a:xfrm>
          <a:prstGeom prst="rect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42000">
                <a:schemeClr val="accent2">
                  <a:lumMod val="75000"/>
                  <a:alpha val="7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rect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Rectangle 9"/>
          <p:cNvSpPr/>
          <p:nvPr/>
        </p:nvSpPr>
        <p:spPr>
          <a:xfrm>
            <a:off x="-398412" y="-312056"/>
            <a:ext cx="2293258" cy="2286000"/>
          </a:xfrm>
          <a:prstGeom prst="rect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42000">
                <a:schemeClr val="accent2">
                  <a:lumMod val="75000"/>
                  <a:alpha val="7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Rectangle 11"/>
          <p:cNvSpPr/>
          <p:nvPr/>
        </p:nvSpPr>
        <p:spPr>
          <a:xfrm>
            <a:off x="10726788" y="-312056"/>
            <a:ext cx="2293258" cy="2286000"/>
          </a:xfrm>
          <a:prstGeom prst="rect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42000">
                <a:schemeClr val="accent2">
                  <a:lumMod val="75000"/>
                  <a:alpha val="7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" name="Rectangle 12"/>
          <p:cNvSpPr/>
          <p:nvPr/>
        </p:nvSpPr>
        <p:spPr>
          <a:xfrm>
            <a:off x="10400117" y="4796971"/>
            <a:ext cx="2293258" cy="2169885"/>
          </a:xfrm>
          <a:prstGeom prst="rect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42000">
                <a:schemeClr val="accent2">
                  <a:lumMod val="75000"/>
                  <a:alpha val="7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4238" r="2125" b="5056"/>
          <a:stretch/>
        </p:blipFill>
        <p:spPr bwMode="auto">
          <a:xfrm>
            <a:off x="362857" y="1146629"/>
            <a:ext cx="11482562" cy="48913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accent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086" y="217716"/>
            <a:ext cx="6923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Графиката илюстрира посещенията в сайта на библиотеката през </a:t>
            </a:r>
            <a:r>
              <a:rPr lang="en-US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2024 г.</a:t>
            </a:r>
            <a:endParaRPr lang="bg-BG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495675" y="3316288"/>
            <a:ext cx="330779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129985"/>
              </p:ext>
            </p:extLst>
          </p:nvPr>
        </p:nvGraphicFramePr>
        <p:xfrm>
          <a:off x="1347655" y="1609725"/>
          <a:ext cx="9806120" cy="505281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749656">
                  <a:extLst>
                    <a:ext uri="{9D8B030D-6E8A-4147-A177-3AD203B41FA5}">
                      <a16:colId xmlns:a16="http://schemas.microsoft.com/office/drawing/2014/main" val="3479068610"/>
                    </a:ext>
                  </a:extLst>
                </a:gridCol>
                <a:gridCol w="2863654">
                  <a:extLst>
                    <a:ext uri="{9D8B030D-6E8A-4147-A177-3AD203B41FA5}">
                      <a16:colId xmlns:a16="http://schemas.microsoft.com/office/drawing/2014/main" val="1541010729"/>
                    </a:ext>
                  </a:extLst>
                </a:gridCol>
                <a:gridCol w="3192810">
                  <a:extLst>
                    <a:ext uri="{9D8B030D-6E8A-4147-A177-3AD203B41FA5}">
                      <a16:colId xmlns:a16="http://schemas.microsoft.com/office/drawing/2014/main" val="1443520456"/>
                    </a:ext>
                  </a:extLst>
                </a:gridCol>
              </a:tblGrid>
              <a:tr h="7218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Библиотека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Заглавия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Тома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7863475"/>
                  </a:ext>
                </a:extLst>
              </a:tr>
              <a:tr h="7218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Геология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Bookman Old Style" panose="02050604050505020204" pitchFamily="18" charset="0"/>
                        </a:rPr>
                        <a:t>20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Bookman Old Style" panose="02050604050505020204" pitchFamily="18" charset="0"/>
                        </a:rPr>
                        <a:t>851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7146060"/>
                  </a:ext>
                </a:extLst>
              </a:tr>
              <a:tr h="7218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История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ookman Old Style" panose="02050604050505020204" pitchFamily="18" charset="0"/>
                        </a:rPr>
                        <a:t>21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Bookman Old Style" panose="02050604050505020204" pitchFamily="18" charset="0"/>
                        </a:rPr>
                        <a:t>1294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6526087"/>
                  </a:ext>
                </a:extLst>
              </a:tr>
              <a:tr h="7218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Литература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Bookman Old Style" panose="02050604050505020204" pitchFamily="18" charset="0"/>
                        </a:rPr>
                        <a:t>35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Bookman Old Style" panose="02050604050505020204" pitchFamily="18" charset="0"/>
                        </a:rPr>
                        <a:t>4049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0525929"/>
                  </a:ext>
                </a:extLst>
              </a:tr>
              <a:tr h="7218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Математика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ookman Old Style" panose="02050604050505020204" pitchFamily="18" charset="0"/>
                        </a:rPr>
                        <a:t>115 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ookman Old Style" panose="02050604050505020204" pitchFamily="18" charset="0"/>
                        </a:rPr>
                        <a:t>4394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3583973"/>
                  </a:ext>
                </a:extLst>
              </a:tr>
              <a:tr h="7218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Физика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Bookman Old Style" panose="02050604050505020204" pitchFamily="18" charset="0"/>
                        </a:rPr>
                        <a:t>1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Bookman Old Style" panose="02050604050505020204" pitchFamily="18" charset="0"/>
                        </a:rPr>
                        <a:t>323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042503"/>
                  </a:ext>
                </a:extLst>
              </a:tr>
              <a:tr h="7218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общо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800" b="1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Bookman Old Style" panose="02050604050505020204" pitchFamily="18" charset="0"/>
                        </a:rPr>
                        <a:t>10911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789054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Ретроконверсия</a:t>
            </a:r>
            <a:r>
              <a:rPr lang="bg-BG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на библиотечните фондове в  СБ на  БАН</a:t>
            </a:r>
            <a:endParaRPr lang="bg-BG" sz="2800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28825" y="732035"/>
            <a:ext cx="813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Ретроковерсия</a:t>
            </a:r>
            <a:r>
              <a:rPr lang="bg-BG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на  периодични издания</a:t>
            </a:r>
            <a:endParaRPr lang="bg-BG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56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5341"/>
              </p:ext>
            </p:extLst>
          </p:nvPr>
        </p:nvGraphicFramePr>
        <p:xfrm>
          <a:off x="955424" y="2651896"/>
          <a:ext cx="10281147" cy="39298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27049">
                  <a:extLst>
                    <a:ext uri="{9D8B030D-6E8A-4147-A177-3AD203B41FA5}">
                      <a16:colId xmlns:a16="http://schemas.microsoft.com/office/drawing/2014/main" val="2923227403"/>
                    </a:ext>
                  </a:extLst>
                </a:gridCol>
                <a:gridCol w="3427049">
                  <a:extLst>
                    <a:ext uri="{9D8B030D-6E8A-4147-A177-3AD203B41FA5}">
                      <a16:colId xmlns:a16="http://schemas.microsoft.com/office/drawing/2014/main" val="1864340661"/>
                    </a:ext>
                  </a:extLst>
                </a:gridCol>
                <a:gridCol w="3427049">
                  <a:extLst>
                    <a:ext uri="{9D8B030D-6E8A-4147-A177-3AD203B41FA5}">
                      <a16:colId xmlns:a16="http://schemas.microsoft.com/office/drawing/2014/main" val="3056680928"/>
                    </a:ext>
                  </a:extLst>
                </a:gridCol>
              </a:tblGrid>
              <a:tr h="582204">
                <a:tc>
                  <a:txBody>
                    <a:bodyPr/>
                    <a:lstStyle/>
                    <a:p>
                      <a:r>
                        <a:rPr lang="bg-BG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Библиотека</a:t>
                      </a:r>
                      <a:endParaRPr lang="en-US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Заглавие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Тома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0327519"/>
                  </a:ext>
                </a:extLst>
              </a:tr>
              <a:tr h="582204">
                <a:tc>
                  <a:txBody>
                    <a:bodyPr/>
                    <a:lstStyle/>
                    <a:p>
                      <a:r>
                        <a:rPr lang="bg-BG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Енциклопедия</a:t>
                      </a:r>
                      <a:endParaRPr lang="en-US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Биб</a:t>
                      </a:r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. запис -55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бр.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Item</a:t>
                      </a:r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-330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7162742"/>
                  </a:ext>
                </a:extLst>
              </a:tr>
              <a:tr h="1018858">
                <a:tc>
                  <a:txBody>
                    <a:bodyPr/>
                    <a:lstStyle/>
                    <a:p>
                      <a:r>
                        <a:rPr lang="bg-BG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Литература</a:t>
                      </a:r>
                      <a:endParaRPr lang="en-US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Биб</a:t>
                      </a:r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запис -1903 бр.; 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/>
                      </a:r>
                      <a:br>
                        <a:rPr lang="en-US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</a:br>
                      <a:r>
                        <a:rPr lang="en-US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LIT1-2012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Item</a:t>
                      </a:r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-1813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9344994"/>
                  </a:ext>
                </a:extLst>
              </a:tr>
              <a:tr h="582204">
                <a:tc>
                  <a:txBody>
                    <a:bodyPr/>
                    <a:lstStyle/>
                    <a:p>
                      <a:r>
                        <a:rPr lang="bg-BG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Право</a:t>
                      </a:r>
                      <a:endParaRPr lang="en-US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Биб</a:t>
                      </a:r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. запис- 150 бр.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50549"/>
                  </a:ext>
                </a:extLst>
              </a:tr>
              <a:tr h="582204">
                <a:tc>
                  <a:txBody>
                    <a:bodyPr/>
                    <a:lstStyle/>
                    <a:p>
                      <a:r>
                        <a:rPr lang="bg-BG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Минералогия</a:t>
                      </a:r>
                      <a:endParaRPr lang="en-US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Биб</a:t>
                      </a:r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. запис – 2 бр.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6655203"/>
                  </a:ext>
                </a:extLst>
              </a:tr>
              <a:tr h="582204">
                <a:tc>
                  <a:txBody>
                    <a:bodyPr/>
                    <a:lstStyle/>
                    <a:p>
                      <a:r>
                        <a:rPr lang="bg-BG" b="1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Бълг. ез.</a:t>
                      </a:r>
                      <a:endParaRPr lang="en-US" b="1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dirty="0" err="1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Биб</a:t>
                      </a:r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. запис- 61 бр.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Item</a:t>
                      </a:r>
                      <a:r>
                        <a:rPr lang="bg-BG" dirty="0" smtClean="0">
                          <a:solidFill>
                            <a:schemeClr val="tx1"/>
                          </a:solidFill>
                          <a:latin typeface="Bookman Old Style" panose="02050604050505020204" pitchFamily="18" charset="0"/>
                        </a:rPr>
                        <a:t> - 70</a:t>
                      </a:r>
                      <a:endParaRPr lang="en-US" dirty="0">
                        <a:solidFill>
                          <a:schemeClr val="tx1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8373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" y="23222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Ретроконверсия</a:t>
            </a:r>
            <a:r>
              <a:rPr lang="bg-BG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на </a:t>
            </a:r>
            <a:r>
              <a:rPr lang="bg-BG" sz="32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библиотечните</a:t>
            </a:r>
            <a:r>
              <a:rPr lang="bg-BG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фондове в </a:t>
            </a:r>
            <a:r>
              <a:rPr lang="bg-BG" sz="28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СБ </a:t>
            </a:r>
            <a:r>
              <a:rPr lang="bg-BG" sz="28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на </a:t>
            </a:r>
            <a:r>
              <a:rPr lang="bg-BG" sz="28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БАН</a:t>
            </a:r>
            <a:endParaRPr lang="bg-BG" sz="2800" dirty="0">
              <a:latin typeface="Bookman Old Style" panose="02050604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8227" y="1049233"/>
            <a:ext cx="4615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Ретроковерсия</a:t>
            </a:r>
            <a:r>
              <a:rPr lang="bg-BG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на книги</a:t>
            </a:r>
            <a:endParaRPr lang="bg-BG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34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03651"/>
            <a:ext cx="12192000" cy="829625"/>
          </a:xfrm>
          <a:prstGeom prst="rect">
            <a:avLst/>
          </a:prstGeom>
          <a:gradFill flip="none" rotWithShape="1">
            <a:gsLst>
              <a:gs pos="5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96000">
                <a:schemeClr val="accent4">
                  <a:lumMod val="20000"/>
                  <a:lumOff val="80000"/>
                </a:schemeClr>
              </a:gs>
              <a:gs pos="78000">
                <a:schemeClr val="accent4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TextBox 4"/>
          <p:cNvSpPr txBox="1"/>
          <p:nvPr/>
        </p:nvSpPr>
        <p:spPr>
          <a:xfrm>
            <a:off x="-1" y="135371"/>
            <a:ext cx="121920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9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Инвентаризация в Академичната библиотечна </a:t>
            </a:r>
            <a:r>
              <a:rPr lang="bg-BG" sz="29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система</a:t>
            </a:r>
            <a:endParaRPr lang="bg-BG" sz="2900" dirty="0">
              <a:latin typeface="Bookman Old Style" panose="02050604050505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" y="1114426"/>
            <a:ext cx="12192000" cy="340444"/>
          </a:xfrm>
          <a:prstGeom prst="rect">
            <a:avLst/>
          </a:prstGeom>
          <a:gradFill flip="none" rotWithShape="1">
            <a:gsLst>
              <a:gs pos="5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96000">
                <a:schemeClr val="accent4">
                  <a:lumMod val="20000"/>
                  <a:lumOff val="80000"/>
                </a:schemeClr>
              </a:gs>
              <a:gs pos="78000">
                <a:schemeClr val="accent4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TextBox 9"/>
          <p:cNvSpPr txBox="1"/>
          <p:nvPr/>
        </p:nvSpPr>
        <p:spPr>
          <a:xfrm>
            <a:off x="-1" y="1659611"/>
            <a:ext cx="481057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Енциклопедия </a:t>
            </a:r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– 10% инвентаризация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69" y="2338888"/>
            <a:ext cx="492442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Право – Частична инвентаризация 10 %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" y="3005674"/>
            <a:ext cx="491535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Гора </a:t>
            </a:r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– Частична инвентаризация 20 %    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3653097"/>
            <a:ext cx="514395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Геология </a:t>
            </a:r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– Частична инвентаризация 5 %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9" y="4317549"/>
            <a:ext cx="54387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Литература </a:t>
            </a:r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– Частична инвентаризация 5 %  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475" y="5001253"/>
            <a:ext cx="54387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История </a:t>
            </a:r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– Частична инвентаризация 5 %  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199" y="1659611"/>
            <a:ext cx="56388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bg-BG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Бълг</a:t>
            </a:r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. Език – Частична инвентаризация </a:t>
            </a:r>
            <a:r>
              <a:rPr lang="bg-BG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10 </a:t>
            </a:r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%  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71341" y="2338285"/>
            <a:ext cx="562972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Икономика – Частична инвентаризация 20%</a:t>
            </a:r>
            <a:endParaRPr lang="bg-BG" dirty="0">
              <a:latin typeface="Bookman Old Style" panose="02050604050505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28969" y="3005986"/>
            <a:ext cx="53721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Археология – Частична инвентаризация 5 </a:t>
            </a:r>
            <a:r>
              <a:rPr lang="bg-BG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%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28969" y="3650928"/>
            <a:ext cx="53721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Арх. Музей – Частична инвентаризация 5 %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19899" y="4313461"/>
            <a:ext cx="53721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Космос – Частична инвентаризация-10% 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5099" y="5007223"/>
            <a:ext cx="56769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Демография – Частична инвентаризация 10 %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" y="5700985"/>
            <a:ext cx="562972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Психология – Частична инвентаризация 10%</a:t>
            </a:r>
            <a:endParaRPr lang="en-US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29499" y="5700985"/>
            <a:ext cx="476250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bg-BG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Централна библиотека на БАН – 3,5</a:t>
            </a:r>
            <a:r>
              <a:rPr lang="bg-BG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%</a:t>
            </a:r>
            <a:endParaRPr lang="bg-BG" dirty="0">
              <a:latin typeface="Bookman Old Style" panose="02050604050505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" y="6241674"/>
            <a:ext cx="12192000" cy="223223"/>
          </a:xfrm>
          <a:prstGeom prst="rect">
            <a:avLst/>
          </a:prstGeom>
          <a:gradFill flip="none" rotWithShape="1">
            <a:gsLst>
              <a:gs pos="5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96000">
                <a:schemeClr val="accent4">
                  <a:lumMod val="20000"/>
                  <a:lumOff val="80000"/>
                </a:schemeClr>
              </a:gs>
              <a:gs pos="78000">
                <a:schemeClr val="accent4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8" name="Rectangle 27"/>
          <p:cNvSpPr/>
          <p:nvPr/>
        </p:nvSpPr>
        <p:spPr>
          <a:xfrm>
            <a:off x="-1" y="6566216"/>
            <a:ext cx="12192000" cy="140076"/>
          </a:xfrm>
          <a:prstGeom prst="rect">
            <a:avLst/>
          </a:prstGeom>
          <a:gradFill flip="none" rotWithShape="1">
            <a:gsLst>
              <a:gs pos="5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96000">
                <a:schemeClr val="accent4">
                  <a:lumMod val="20000"/>
                  <a:lumOff val="80000"/>
                </a:schemeClr>
              </a:gs>
              <a:gs pos="78000">
                <a:schemeClr val="accent4">
                  <a:lumMod val="40000"/>
                  <a:lumOff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8281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369A1E6-53AC-4D69-A32A-D88D6966F854}"/>
              </a:ext>
            </a:extLst>
          </p:cNvPr>
          <p:cNvSpPr/>
          <p:nvPr/>
        </p:nvSpPr>
        <p:spPr>
          <a:xfrm flipH="1">
            <a:off x="0" y="0"/>
            <a:ext cx="7684347" cy="6848498"/>
          </a:xfrm>
          <a:custGeom>
            <a:avLst/>
            <a:gdLst>
              <a:gd name="connsiteX0" fmla="*/ 6779054 w 7684347"/>
              <a:gd name="connsiteY0" fmla="*/ 0 h 6848498"/>
              <a:gd name="connsiteX1" fmla="*/ 7684347 w 7684347"/>
              <a:gd name="connsiteY1" fmla="*/ 0 h 6848498"/>
              <a:gd name="connsiteX2" fmla="*/ 7684347 w 7684347"/>
              <a:gd name="connsiteY2" fmla="*/ 906661 h 6848498"/>
              <a:gd name="connsiteX3" fmla="*/ 1802760 w 7684347"/>
              <a:gd name="connsiteY3" fmla="*/ 6848498 h 6848498"/>
              <a:gd name="connsiteX4" fmla="*/ 0 w 7684347"/>
              <a:gd name="connsiteY4" fmla="*/ 6848498 h 6848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4347" h="6848498">
                <a:moveTo>
                  <a:pt x="6779054" y="0"/>
                </a:moveTo>
                <a:lnTo>
                  <a:pt x="7684347" y="0"/>
                </a:lnTo>
                <a:lnTo>
                  <a:pt x="7684347" y="906661"/>
                </a:lnTo>
                <a:lnTo>
                  <a:pt x="1802760" y="6848498"/>
                </a:lnTo>
                <a:lnTo>
                  <a:pt x="0" y="684849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8CDFA-1DC3-44D1-8BCB-5DA01F7383EB}"/>
              </a:ext>
            </a:extLst>
          </p:cNvPr>
          <p:cNvSpPr txBox="1"/>
          <p:nvPr/>
        </p:nvSpPr>
        <p:spPr>
          <a:xfrm flipH="1">
            <a:off x="-232229" y="145335"/>
            <a:ext cx="72571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sz="32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Вторичен подбор в СБ на БАН</a:t>
            </a:r>
            <a:endParaRPr lang="bg-BG" sz="32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6" r="18666"/>
          <a:stretch>
            <a:fillRect/>
          </a:stretch>
        </p:blipFill>
        <p:spPr>
          <a:xfrm>
            <a:off x="4862286" y="0"/>
            <a:ext cx="7329714" cy="6872288"/>
          </a:xfrm>
        </p:spPr>
      </p:pic>
      <p:sp>
        <p:nvSpPr>
          <p:cNvPr id="8" name="TextBox 7"/>
          <p:cNvSpPr txBox="1"/>
          <p:nvPr/>
        </p:nvSpPr>
        <p:spPr>
          <a:xfrm>
            <a:off x="468224" y="1350288"/>
            <a:ext cx="3570515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2800" b="1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Енциклопедия</a:t>
            </a:r>
            <a:endParaRPr lang="en-US" sz="24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223" y="2529089"/>
            <a:ext cx="3570515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Астрономия</a:t>
            </a:r>
            <a:endParaRPr lang="bg-BG" sz="2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223" y="3728705"/>
            <a:ext cx="3570515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Литература</a:t>
            </a:r>
            <a:endParaRPr lang="en-US" sz="28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8223" y="4928321"/>
            <a:ext cx="3570515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История</a:t>
            </a:r>
            <a:endParaRPr lang="en-US" sz="28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195" y="6127937"/>
            <a:ext cx="3599544" cy="52322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Икономика </a:t>
            </a:r>
            <a:endParaRPr lang="en-US" sz="2800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81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2" y="800553"/>
            <a:ext cx="7806864" cy="24082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21152" y="38656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Half Frame 2"/>
          <p:cNvSpPr/>
          <p:nvPr/>
        </p:nvSpPr>
        <p:spPr>
          <a:xfrm>
            <a:off x="0" y="0"/>
            <a:ext cx="4717143" cy="6858000"/>
          </a:xfrm>
          <a:prstGeom prst="halfFrame">
            <a:avLst>
              <a:gd name="adj1" fmla="val 11374"/>
              <a:gd name="adj2" fmla="val 12725"/>
            </a:avLst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7" name="Half Frame 6"/>
          <p:cNvSpPr/>
          <p:nvPr/>
        </p:nvSpPr>
        <p:spPr>
          <a:xfrm rot="10800000">
            <a:off x="7474857" y="0"/>
            <a:ext cx="4717143" cy="6858000"/>
          </a:xfrm>
          <a:prstGeom prst="halfFrame">
            <a:avLst>
              <a:gd name="adj1" fmla="val 11374"/>
              <a:gd name="adj2" fmla="val 12725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073891"/>
              </p:ext>
            </p:extLst>
          </p:nvPr>
        </p:nvGraphicFramePr>
        <p:xfrm>
          <a:off x="4021153" y="3556000"/>
          <a:ext cx="7436044" cy="264510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544409">
                  <a:extLst>
                    <a:ext uri="{9D8B030D-6E8A-4147-A177-3AD203B41FA5}">
                      <a16:colId xmlns:a16="http://schemas.microsoft.com/office/drawing/2014/main" val="2952746581"/>
                    </a:ext>
                  </a:extLst>
                </a:gridCol>
                <a:gridCol w="648271">
                  <a:extLst>
                    <a:ext uri="{9D8B030D-6E8A-4147-A177-3AD203B41FA5}">
                      <a16:colId xmlns:a16="http://schemas.microsoft.com/office/drawing/2014/main" val="1657820913"/>
                    </a:ext>
                  </a:extLst>
                </a:gridCol>
                <a:gridCol w="1124940">
                  <a:extLst>
                    <a:ext uri="{9D8B030D-6E8A-4147-A177-3AD203B41FA5}">
                      <a16:colId xmlns:a16="http://schemas.microsoft.com/office/drawing/2014/main" val="2074939840"/>
                    </a:ext>
                  </a:extLst>
                </a:gridCol>
                <a:gridCol w="991473">
                  <a:extLst>
                    <a:ext uri="{9D8B030D-6E8A-4147-A177-3AD203B41FA5}">
                      <a16:colId xmlns:a16="http://schemas.microsoft.com/office/drawing/2014/main" val="1697908515"/>
                    </a:ext>
                  </a:extLst>
                </a:gridCol>
                <a:gridCol w="1124940">
                  <a:extLst>
                    <a:ext uri="{9D8B030D-6E8A-4147-A177-3AD203B41FA5}">
                      <a16:colId xmlns:a16="http://schemas.microsoft.com/office/drawing/2014/main" val="403197685"/>
                    </a:ext>
                  </a:extLst>
                </a:gridCol>
                <a:gridCol w="1029605">
                  <a:extLst>
                    <a:ext uri="{9D8B030D-6E8A-4147-A177-3AD203B41FA5}">
                      <a16:colId xmlns:a16="http://schemas.microsoft.com/office/drawing/2014/main" val="936806173"/>
                    </a:ext>
                  </a:extLst>
                </a:gridCol>
                <a:gridCol w="972406">
                  <a:extLst>
                    <a:ext uri="{9D8B030D-6E8A-4147-A177-3AD203B41FA5}">
                      <a16:colId xmlns:a16="http://schemas.microsoft.com/office/drawing/2014/main" val="1366371323"/>
                    </a:ext>
                  </a:extLst>
                </a:gridCol>
              </a:tblGrid>
              <a:tr h="273203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КНИГИ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2411923"/>
                  </a:ext>
                </a:extLst>
              </a:tr>
              <a:tr h="5091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начин на постъпление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Т о м о в е /бр./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Стойност /лв./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587025"/>
                  </a:ext>
                </a:extLst>
              </a:tr>
              <a:tr h="273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0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ЦБ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0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СБ на ПНЗ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0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   Общо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0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ЦБ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0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СБ на ПНЗ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0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Общо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2391689"/>
                  </a:ext>
                </a:extLst>
              </a:tr>
              <a:tr h="273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абонамент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0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0,00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1855820"/>
                  </a:ext>
                </a:extLst>
              </a:tr>
              <a:tr h="260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покупка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94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109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126,00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169,34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295,34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64166586"/>
                  </a:ext>
                </a:extLst>
              </a:tr>
              <a:tr h="260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обмен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27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0,26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165,84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166,10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3190622"/>
                  </a:ext>
                </a:extLst>
              </a:tr>
              <a:tr h="260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депозит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19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9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89,74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9,54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99,28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094993"/>
                  </a:ext>
                </a:extLst>
              </a:tr>
              <a:tr h="260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1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дар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163,48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163,48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0639507"/>
                  </a:ext>
                </a:extLst>
              </a:tr>
              <a:tr h="273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bg-BG" sz="11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37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168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205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216,00</a:t>
                      </a:r>
                      <a:endParaRPr lang="en-US" sz="12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508,20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2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724,20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975089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16454" y="0"/>
            <a:ext cx="7552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Отчислени библиотечни документи през 2024 </a:t>
            </a:r>
            <a:r>
              <a:rPr lang="en-US" sz="20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bg-BG" sz="20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от 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академичния фонд</a:t>
            </a:r>
            <a:endParaRPr lang="bg-BG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71450"/>
            <a:ext cx="12192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Единният академичен библиотечен фонд към 31.12. 202</a:t>
            </a:r>
            <a:r>
              <a:rPr lang="en-US" sz="2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4</a:t>
            </a:r>
            <a:r>
              <a:rPr lang="bg-BG" sz="2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г. </a:t>
            </a:r>
            <a:r>
              <a:rPr lang="en-US" sz="24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bg-BG" sz="24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възлиза </a:t>
            </a:r>
            <a:r>
              <a:rPr lang="en-US" sz="2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на </a:t>
            </a:r>
            <a:r>
              <a:rPr lang="bg-BG" sz="24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2 </a:t>
            </a:r>
            <a:r>
              <a:rPr lang="bg-BG" sz="24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124 111т.</a:t>
            </a:r>
            <a:endParaRPr lang="bg-BG" sz="24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966" y="1102355"/>
            <a:ext cx="2476500" cy="17447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Rectangle 6"/>
          <p:cNvSpPr/>
          <p:nvPr/>
        </p:nvSpPr>
        <p:spPr>
          <a:xfrm>
            <a:off x="9629775" y="1127274"/>
            <a:ext cx="2476500" cy="17447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Rectangle 7"/>
          <p:cNvSpPr/>
          <p:nvPr/>
        </p:nvSpPr>
        <p:spPr>
          <a:xfrm>
            <a:off x="4857750" y="5580780"/>
            <a:ext cx="2476500" cy="17447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Rectangle 8"/>
          <p:cNvSpPr/>
          <p:nvPr/>
        </p:nvSpPr>
        <p:spPr>
          <a:xfrm>
            <a:off x="9627393" y="5512039"/>
            <a:ext cx="2476500" cy="17447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Rectangle 9"/>
          <p:cNvSpPr/>
          <p:nvPr/>
        </p:nvSpPr>
        <p:spPr>
          <a:xfrm>
            <a:off x="80966" y="5501186"/>
            <a:ext cx="2476500" cy="17447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Rectangle 10"/>
          <p:cNvSpPr/>
          <p:nvPr/>
        </p:nvSpPr>
        <p:spPr>
          <a:xfrm>
            <a:off x="4822033" y="1102355"/>
            <a:ext cx="2476500" cy="174473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7000">
                <a:schemeClr val="accent4">
                  <a:lumMod val="40000"/>
                  <a:lumOff val="6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450415"/>
              </p:ext>
            </p:extLst>
          </p:nvPr>
        </p:nvGraphicFramePr>
        <p:xfrm>
          <a:off x="7" y="1786855"/>
          <a:ext cx="12191993" cy="14628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6881">
                  <a:extLst>
                    <a:ext uri="{9D8B030D-6E8A-4147-A177-3AD203B41FA5}">
                      <a16:colId xmlns:a16="http://schemas.microsoft.com/office/drawing/2014/main" val="1176690468"/>
                    </a:ext>
                  </a:extLst>
                </a:gridCol>
                <a:gridCol w="1362444">
                  <a:extLst>
                    <a:ext uri="{9D8B030D-6E8A-4147-A177-3AD203B41FA5}">
                      <a16:colId xmlns:a16="http://schemas.microsoft.com/office/drawing/2014/main" val="3200270575"/>
                    </a:ext>
                  </a:extLst>
                </a:gridCol>
                <a:gridCol w="895852">
                  <a:extLst>
                    <a:ext uri="{9D8B030D-6E8A-4147-A177-3AD203B41FA5}">
                      <a16:colId xmlns:a16="http://schemas.microsoft.com/office/drawing/2014/main" val="3241347682"/>
                    </a:ext>
                  </a:extLst>
                </a:gridCol>
                <a:gridCol w="895852">
                  <a:extLst>
                    <a:ext uri="{9D8B030D-6E8A-4147-A177-3AD203B41FA5}">
                      <a16:colId xmlns:a16="http://schemas.microsoft.com/office/drawing/2014/main" val="3316586344"/>
                    </a:ext>
                  </a:extLst>
                </a:gridCol>
                <a:gridCol w="895852">
                  <a:extLst>
                    <a:ext uri="{9D8B030D-6E8A-4147-A177-3AD203B41FA5}">
                      <a16:colId xmlns:a16="http://schemas.microsoft.com/office/drawing/2014/main" val="4064166315"/>
                    </a:ext>
                  </a:extLst>
                </a:gridCol>
                <a:gridCol w="895852">
                  <a:extLst>
                    <a:ext uri="{9D8B030D-6E8A-4147-A177-3AD203B41FA5}">
                      <a16:colId xmlns:a16="http://schemas.microsoft.com/office/drawing/2014/main" val="989626537"/>
                    </a:ext>
                  </a:extLst>
                </a:gridCol>
                <a:gridCol w="895852">
                  <a:extLst>
                    <a:ext uri="{9D8B030D-6E8A-4147-A177-3AD203B41FA5}">
                      <a16:colId xmlns:a16="http://schemas.microsoft.com/office/drawing/2014/main" val="4203638349"/>
                    </a:ext>
                  </a:extLst>
                </a:gridCol>
                <a:gridCol w="895852">
                  <a:extLst>
                    <a:ext uri="{9D8B030D-6E8A-4147-A177-3AD203B41FA5}">
                      <a16:colId xmlns:a16="http://schemas.microsoft.com/office/drawing/2014/main" val="3724166098"/>
                    </a:ext>
                  </a:extLst>
                </a:gridCol>
                <a:gridCol w="895852">
                  <a:extLst>
                    <a:ext uri="{9D8B030D-6E8A-4147-A177-3AD203B41FA5}">
                      <a16:colId xmlns:a16="http://schemas.microsoft.com/office/drawing/2014/main" val="791584532"/>
                    </a:ext>
                  </a:extLst>
                </a:gridCol>
                <a:gridCol w="895852">
                  <a:extLst>
                    <a:ext uri="{9D8B030D-6E8A-4147-A177-3AD203B41FA5}">
                      <a16:colId xmlns:a16="http://schemas.microsoft.com/office/drawing/2014/main" val="168085363"/>
                    </a:ext>
                  </a:extLst>
                </a:gridCol>
                <a:gridCol w="895852">
                  <a:extLst>
                    <a:ext uri="{9D8B030D-6E8A-4147-A177-3AD203B41FA5}">
                      <a16:colId xmlns:a16="http://schemas.microsoft.com/office/drawing/2014/main" val="4211140890"/>
                    </a:ext>
                  </a:extLst>
                </a:gridCol>
              </a:tblGrid>
              <a:tr h="296049"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Начин </a:t>
                      </a:r>
                      <a:endParaRPr lang="bg-BG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Общо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Книги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Период.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Специални видове издания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532909"/>
                  </a:ext>
                </a:extLst>
              </a:tr>
              <a:tr h="574683"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на постъпление</a:t>
                      </a:r>
                      <a:endParaRPr lang="bg-BG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т.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т.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издания 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Нотни 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1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Картограф. </a:t>
                      </a:r>
                      <a:endParaRPr lang="bg-BG" sz="11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Графични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1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Дисертации</a:t>
                      </a:r>
                      <a:endParaRPr lang="bg-BG" sz="11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Микро 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Ел.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Общо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4020221"/>
                  </a:ext>
                </a:extLst>
              </a:tr>
              <a:tr h="2960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т.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изд. 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изд.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изд.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филми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носители</a:t>
                      </a:r>
                      <a:endParaRPr lang="bg-BG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19650"/>
                  </a:ext>
                </a:extLst>
              </a:tr>
              <a:tr h="2960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2675989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27581"/>
              </p:ext>
            </p:extLst>
          </p:nvPr>
        </p:nvGraphicFramePr>
        <p:xfrm>
          <a:off x="0" y="3239294"/>
          <a:ext cx="12192001" cy="2742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77687">
                  <a:extLst>
                    <a:ext uri="{9D8B030D-6E8A-4147-A177-3AD203B41FA5}">
                      <a16:colId xmlns:a16="http://schemas.microsoft.com/office/drawing/2014/main" val="1278571735"/>
                    </a:ext>
                  </a:extLst>
                </a:gridCol>
                <a:gridCol w="1360880">
                  <a:extLst>
                    <a:ext uri="{9D8B030D-6E8A-4147-A177-3AD203B41FA5}">
                      <a16:colId xmlns:a16="http://schemas.microsoft.com/office/drawing/2014/main" val="45106872"/>
                    </a:ext>
                  </a:extLst>
                </a:gridCol>
                <a:gridCol w="894826">
                  <a:extLst>
                    <a:ext uri="{9D8B030D-6E8A-4147-A177-3AD203B41FA5}">
                      <a16:colId xmlns:a16="http://schemas.microsoft.com/office/drawing/2014/main" val="1793573938"/>
                    </a:ext>
                  </a:extLst>
                </a:gridCol>
                <a:gridCol w="894826">
                  <a:extLst>
                    <a:ext uri="{9D8B030D-6E8A-4147-A177-3AD203B41FA5}">
                      <a16:colId xmlns:a16="http://schemas.microsoft.com/office/drawing/2014/main" val="2086047304"/>
                    </a:ext>
                  </a:extLst>
                </a:gridCol>
                <a:gridCol w="894826">
                  <a:extLst>
                    <a:ext uri="{9D8B030D-6E8A-4147-A177-3AD203B41FA5}">
                      <a16:colId xmlns:a16="http://schemas.microsoft.com/office/drawing/2014/main" val="3286809786"/>
                    </a:ext>
                  </a:extLst>
                </a:gridCol>
                <a:gridCol w="894826">
                  <a:extLst>
                    <a:ext uri="{9D8B030D-6E8A-4147-A177-3AD203B41FA5}">
                      <a16:colId xmlns:a16="http://schemas.microsoft.com/office/drawing/2014/main" val="1622941756"/>
                    </a:ext>
                  </a:extLst>
                </a:gridCol>
                <a:gridCol w="894826">
                  <a:extLst>
                    <a:ext uri="{9D8B030D-6E8A-4147-A177-3AD203B41FA5}">
                      <a16:colId xmlns:a16="http://schemas.microsoft.com/office/drawing/2014/main" val="3039329370"/>
                    </a:ext>
                  </a:extLst>
                </a:gridCol>
                <a:gridCol w="894826">
                  <a:extLst>
                    <a:ext uri="{9D8B030D-6E8A-4147-A177-3AD203B41FA5}">
                      <a16:colId xmlns:a16="http://schemas.microsoft.com/office/drawing/2014/main" val="1886057569"/>
                    </a:ext>
                  </a:extLst>
                </a:gridCol>
                <a:gridCol w="894826">
                  <a:extLst>
                    <a:ext uri="{9D8B030D-6E8A-4147-A177-3AD203B41FA5}">
                      <a16:colId xmlns:a16="http://schemas.microsoft.com/office/drawing/2014/main" val="601580171"/>
                    </a:ext>
                  </a:extLst>
                </a:gridCol>
                <a:gridCol w="894826">
                  <a:extLst>
                    <a:ext uri="{9D8B030D-6E8A-4147-A177-3AD203B41FA5}">
                      <a16:colId xmlns:a16="http://schemas.microsoft.com/office/drawing/2014/main" val="3053983382"/>
                    </a:ext>
                  </a:extLst>
                </a:gridCol>
                <a:gridCol w="894826">
                  <a:extLst>
                    <a:ext uri="{9D8B030D-6E8A-4147-A177-3AD203B41FA5}">
                      <a16:colId xmlns:a16="http://schemas.microsoft.com/office/drawing/2014/main" val="1524612470"/>
                    </a:ext>
                  </a:extLst>
                </a:gridCol>
              </a:tblGrid>
              <a:tr h="342757">
                <a:tc>
                  <a:txBody>
                    <a:bodyPr/>
                    <a:lstStyle/>
                    <a:p>
                      <a:pPr algn="ctr" fontAlgn="b"/>
                      <a:r>
                        <a:rPr lang="bg-BG" sz="1200" u="none" strike="noStrike">
                          <a:effectLst/>
                          <a:latin typeface="Bookman Old Style" panose="02050604050505020204" pitchFamily="18" charset="0"/>
                        </a:rPr>
                        <a:t>Единен фонд 31.12.2024 г.</a:t>
                      </a:r>
                      <a:endParaRPr lang="bg-BG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3961116"/>
                  </a:ext>
                </a:extLst>
              </a:tr>
              <a:tr h="34275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u="none" strike="noStrike" dirty="0">
                          <a:effectLst/>
                          <a:latin typeface="Bookman Old Style" panose="02050604050505020204" pitchFamily="18" charset="0"/>
                        </a:rPr>
                        <a:t>Покупка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9436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2789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6653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2133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6355644"/>
                  </a:ext>
                </a:extLst>
              </a:tr>
              <a:tr h="34275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u="none" strike="noStrike" dirty="0">
                          <a:effectLst/>
                          <a:latin typeface="Bookman Old Style" panose="02050604050505020204" pitchFamily="18" charset="0"/>
                        </a:rPr>
                        <a:t>Абонамент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9696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3575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6097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266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2874983"/>
                  </a:ext>
                </a:extLst>
              </a:tr>
              <a:tr h="34275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u="none" strike="noStrike">
                          <a:effectLst/>
                          <a:latin typeface="Bookman Old Style" panose="02050604050505020204" pitchFamily="18" charset="0"/>
                        </a:rPr>
                        <a:t>Обмен</a:t>
                      </a:r>
                      <a:endParaRPr lang="bg-BG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10683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4193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6517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6729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230365"/>
                  </a:ext>
                </a:extLst>
              </a:tr>
              <a:tr h="34275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u="none" strike="noStrike">
                          <a:effectLst/>
                          <a:latin typeface="Bookman Old Style" panose="02050604050505020204" pitchFamily="18" charset="0"/>
                        </a:rPr>
                        <a:t>Дарение</a:t>
                      </a:r>
                      <a:endParaRPr lang="bg-BG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8586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3115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5458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12985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78694368"/>
                  </a:ext>
                </a:extLst>
              </a:tr>
              <a:tr h="34275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u="none" strike="noStrike">
                          <a:effectLst/>
                          <a:latin typeface="Bookman Old Style" panose="02050604050505020204" pitchFamily="18" charset="0"/>
                        </a:rPr>
                        <a:t>Депозит</a:t>
                      </a:r>
                      <a:endParaRPr lang="bg-BG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6003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1756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4246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6178587"/>
                  </a:ext>
                </a:extLst>
              </a:tr>
              <a:tr h="34275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u="none" strike="noStrike" dirty="0" err="1">
                          <a:effectLst/>
                          <a:latin typeface="Bookman Old Style" panose="02050604050505020204" pitchFamily="18" charset="0"/>
                        </a:rPr>
                        <a:t>Академини</a:t>
                      </a:r>
                      <a:r>
                        <a:rPr lang="bg-BG" sz="1200" u="none" strike="noStrike" dirty="0">
                          <a:effectLst/>
                          <a:latin typeface="Bookman Old Style" panose="02050604050505020204" pitchFamily="18" charset="0"/>
                        </a:rPr>
                        <a:t> издания</a:t>
                      </a:r>
                      <a:endParaRPr lang="bg-BG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2129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234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1895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97682283"/>
                  </a:ext>
                </a:extLst>
              </a:tr>
              <a:tr h="342757">
                <a:tc>
                  <a:txBody>
                    <a:bodyPr/>
                    <a:lstStyle/>
                    <a:p>
                      <a:pPr algn="l" fontAlgn="b"/>
                      <a:r>
                        <a:rPr lang="bg-BG" sz="1200" u="none" strike="noStrike" dirty="0">
                          <a:effectLst/>
                          <a:latin typeface="Bookman Old Style" panose="02050604050505020204" pitchFamily="18" charset="0"/>
                        </a:rPr>
                        <a:t>Единен фонд 2024 г.</a:t>
                      </a:r>
                      <a:endParaRPr lang="bg-BG" sz="12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2124111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  <a:latin typeface="Bookman Old Style" panose="02050604050505020204" pitchFamily="18" charset="0"/>
                        </a:rPr>
                        <a:t>1081264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u="none" strike="noStrike" dirty="0">
                          <a:effectLst/>
                          <a:latin typeface="Bookman Old Style" panose="02050604050505020204" pitchFamily="18" charset="0"/>
                        </a:rPr>
                        <a:t>1008872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10335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2943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2613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12365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2635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Bookman Old Style" panose="02050604050505020204" pitchFamily="18" charset="0"/>
                        </a:rPr>
                        <a:t>871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Bookman Old Style" panose="02050604050505020204" pitchFamily="18" charset="0"/>
                        </a:rPr>
                        <a:t>109282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3171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5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1820" y="0"/>
            <a:ext cx="8436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bg-BG" sz="3600" b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Какво предстои през 2025 г.</a:t>
            </a:r>
            <a:r>
              <a:rPr lang="en-US" sz="3600" b="1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?</a:t>
            </a:r>
            <a:endParaRPr lang="bg-BG" sz="36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28700" y="672333"/>
            <a:ext cx="3162300" cy="2853721"/>
            <a:chOff x="514350" y="1066800"/>
            <a:chExt cx="3543300" cy="3009900"/>
          </a:xfrm>
        </p:grpSpPr>
        <p:sp>
          <p:nvSpPr>
            <p:cNvPr id="6" name="Oval 5"/>
            <p:cNvSpPr/>
            <p:nvPr/>
          </p:nvSpPr>
          <p:spPr>
            <a:xfrm>
              <a:off x="514350" y="1066800"/>
              <a:ext cx="3543300" cy="3009900"/>
            </a:xfrm>
            <a:prstGeom prst="ellipse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81050" y="1833086"/>
              <a:ext cx="30099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Внедряване на  </a:t>
              </a:r>
              <a:r>
                <a:rPr lang="en-US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Version25 </a:t>
              </a:r>
              <a:r>
                <a:rPr lang="bg-BG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на библиотечно-информационната система </a:t>
              </a:r>
              <a:r>
                <a:rPr lang="en-US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ALEPH500</a:t>
              </a:r>
              <a:r>
                <a:rPr lang="en-US" dirty="0" smtClean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;</a:t>
              </a:r>
              <a:endParaRPr lang="en-US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16184" y="812530"/>
            <a:ext cx="3056603" cy="2697542"/>
            <a:chOff x="7429500" y="1520728"/>
            <a:chExt cx="3056603" cy="2697542"/>
          </a:xfrm>
        </p:grpSpPr>
        <p:sp>
          <p:nvSpPr>
            <p:cNvPr id="8" name="Oval 7"/>
            <p:cNvSpPr/>
            <p:nvPr/>
          </p:nvSpPr>
          <p:spPr>
            <a:xfrm>
              <a:off x="7429500" y="1520728"/>
              <a:ext cx="3056603" cy="2697542"/>
            </a:xfrm>
            <a:prstGeom prst="ellipse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43338" y="2130835"/>
              <a:ext cx="282892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Преинсталиране на модул </a:t>
              </a:r>
              <a:r>
                <a:rPr lang="en-US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Cataloging </a:t>
              </a:r>
              <a:r>
                <a:rPr lang="bg-BG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на всички компютри в академичната библиотечна система</a:t>
              </a:r>
              <a:r>
                <a:rPr lang="bg-BG" dirty="0" smtClean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;</a:t>
              </a:r>
              <a:endParaRPr lang="bg-BG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11568" y="3872453"/>
            <a:ext cx="3006520" cy="2814071"/>
            <a:chOff x="3790950" y="3025678"/>
            <a:chExt cx="3543300" cy="3009900"/>
          </a:xfrm>
        </p:grpSpPr>
        <p:sp>
          <p:nvSpPr>
            <p:cNvPr id="10" name="Oval 9"/>
            <p:cNvSpPr/>
            <p:nvPr/>
          </p:nvSpPr>
          <p:spPr>
            <a:xfrm>
              <a:off x="3790950" y="3025678"/>
              <a:ext cx="3543300" cy="3009900"/>
            </a:xfrm>
            <a:prstGeom prst="ellipse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40297" y="3633830"/>
              <a:ext cx="276224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Провеждане на обучение, с цел запознаване с новите функционалности на </a:t>
              </a:r>
              <a:r>
                <a:rPr lang="en-US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Web </a:t>
              </a:r>
              <a:r>
                <a:rPr lang="en-US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Opac</a:t>
              </a:r>
              <a:r>
                <a:rPr lang="bg-BG" dirty="0" smtClean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;</a:t>
              </a:r>
              <a:endParaRPr lang="bg-BG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66090" y="3872453"/>
            <a:ext cx="2890838" cy="2651222"/>
            <a:chOff x="3943350" y="3178078"/>
            <a:chExt cx="2890838" cy="2651222"/>
          </a:xfrm>
        </p:grpSpPr>
        <p:sp>
          <p:nvSpPr>
            <p:cNvPr id="12" name="Oval 11"/>
            <p:cNvSpPr/>
            <p:nvPr/>
          </p:nvSpPr>
          <p:spPr>
            <a:xfrm>
              <a:off x="3943350" y="3178078"/>
              <a:ext cx="2890838" cy="2651222"/>
            </a:xfrm>
            <a:prstGeom prst="ellipse">
              <a:avLst/>
            </a:prstGeom>
            <a:solidFill>
              <a:schemeClr val="bg1">
                <a:lumMod val="9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bg-BG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60044" y="3902841"/>
              <a:ext cx="24574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Преминаване изцяло на новата версия до края на 2025 г</a:t>
              </a:r>
              <a:r>
                <a:rPr lang="bg-BG" dirty="0" smtClean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5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FD015D8-FC4E-4EFB-839A-6AB2E3E5D9EA}"/>
              </a:ext>
            </a:extLst>
          </p:cNvPr>
          <p:cNvSpPr txBox="1"/>
          <p:nvPr/>
        </p:nvSpPr>
        <p:spPr>
          <a:xfrm>
            <a:off x="6758008" y="3742421"/>
            <a:ext cx="1719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BUY</a:t>
            </a:r>
            <a:endParaRPr lang="ko-KR" altLang="en-US" sz="4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F8E28-8961-4EFC-8E07-24D0F6C002D4}"/>
              </a:ext>
            </a:extLst>
          </p:cNvPr>
          <p:cNvSpPr txBox="1"/>
          <p:nvPr/>
        </p:nvSpPr>
        <p:spPr>
          <a:xfrm>
            <a:off x="7976451" y="4475134"/>
            <a:ext cx="17196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SELL</a:t>
            </a:r>
            <a:endParaRPr lang="ko-KR" altLang="en-US" sz="4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476375" y="957517"/>
            <a:ext cx="9829800" cy="95184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54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Благодаря за </a:t>
            </a:r>
            <a:r>
              <a:rPr lang="bg-BG" sz="54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вниманието</a:t>
            </a:r>
            <a:r>
              <a:rPr lang="en-US" sz="5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!</a:t>
            </a:r>
            <a:endParaRPr lang="en-US" sz="5400" dirty="0">
              <a:latin typeface="Bookman Old Style" panose="02050604050505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91760" y="3002355"/>
            <a:ext cx="5900237" cy="753136"/>
            <a:chOff x="6291760" y="3002355"/>
            <a:chExt cx="5900237" cy="753136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D65C7F80-1686-44E7-8392-CE52F3DE1B07}"/>
                </a:ext>
              </a:extLst>
            </p:cNvPr>
            <p:cNvSpPr/>
            <p:nvPr/>
          </p:nvSpPr>
          <p:spPr>
            <a:xfrm rot="10800000">
              <a:off x="6291760" y="3002355"/>
              <a:ext cx="5900237" cy="753136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Content Placeholder 3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6477"/>
                      </a14:imgEffect>
                      <a14:imgEffect>
                        <a14:saturation sat="7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258" y="3135306"/>
              <a:ext cx="1407675" cy="3948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8382000" y="3161212"/>
              <a:ext cx="31146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http://cl.bas.bg/</a:t>
              </a:r>
              <a:endParaRPr lang="bg-BG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291763" y="3995372"/>
            <a:ext cx="5900237" cy="753136"/>
            <a:chOff x="6291763" y="3995372"/>
            <a:chExt cx="5900237" cy="753136"/>
          </a:xfrm>
        </p:grpSpPr>
        <p:sp>
          <p:nvSpPr>
            <p:cNvPr id="29" name="Arrow: Pentagon 7">
              <a:extLst>
                <a:ext uri="{FF2B5EF4-FFF2-40B4-BE49-F238E27FC236}">
                  <a16:creationId xmlns:a16="http://schemas.microsoft.com/office/drawing/2014/main" id="{D65C7F80-1686-44E7-8392-CE52F3DE1B07}"/>
                </a:ext>
              </a:extLst>
            </p:cNvPr>
            <p:cNvSpPr/>
            <p:nvPr/>
          </p:nvSpPr>
          <p:spPr>
            <a:xfrm rot="10800000">
              <a:off x="6291763" y="3995372"/>
              <a:ext cx="5900237" cy="753136"/>
            </a:xfrm>
            <a:prstGeom prst="homePlat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595" y="4093616"/>
              <a:ext cx="483023" cy="4756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7705725" y="4198993"/>
              <a:ext cx="3971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https://www.facebook.com/clbasbg</a:t>
              </a:r>
              <a:endParaRPr lang="bg-B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291761" y="4985154"/>
            <a:ext cx="5900237" cy="753136"/>
            <a:chOff x="6291761" y="4985154"/>
            <a:chExt cx="5900237" cy="753136"/>
          </a:xfrm>
        </p:grpSpPr>
        <p:sp>
          <p:nvSpPr>
            <p:cNvPr id="30" name="Arrow: Pentagon 7">
              <a:extLst>
                <a:ext uri="{FF2B5EF4-FFF2-40B4-BE49-F238E27FC236}">
                  <a16:creationId xmlns:a16="http://schemas.microsoft.com/office/drawing/2014/main" id="{D65C7F80-1686-44E7-8392-CE52F3DE1B07}"/>
                </a:ext>
              </a:extLst>
            </p:cNvPr>
            <p:cNvSpPr/>
            <p:nvPr/>
          </p:nvSpPr>
          <p:spPr>
            <a:xfrm rot="10800000">
              <a:off x="6291761" y="4985154"/>
              <a:ext cx="5900237" cy="753136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4" t="12222" r="12504" b="12222"/>
            <a:stretch/>
          </p:blipFill>
          <p:spPr>
            <a:xfrm>
              <a:off x="6812811" y="5067870"/>
              <a:ext cx="642590" cy="506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" name="TextBox 37"/>
            <p:cNvSpPr txBox="1"/>
            <p:nvPr/>
          </p:nvSpPr>
          <p:spPr>
            <a:xfrm>
              <a:off x="7535185" y="5177056"/>
              <a:ext cx="4491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https://www.instagram.com/central.library.bas/</a:t>
              </a:r>
              <a:endParaRPr lang="bg-B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91763" y="6097669"/>
            <a:ext cx="6062161" cy="818242"/>
            <a:chOff x="6291763" y="6097669"/>
            <a:chExt cx="6062161" cy="818242"/>
          </a:xfrm>
        </p:grpSpPr>
        <p:sp>
          <p:nvSpPr>
            <p:cNvPr id="31" name="Arrow: Pentagon 7">
              <a:extLst>
                <a:ext uri="{FF2B5EF4-FFF2-40B4-BE49-F238E27FC236}">
                  <a16:creationId xmlns:a16="http://schemas.microsoft.com/office/drawing/2014/main" id="{D65C7F80-1686-44E7-8392-CE52F3DE1B07}"/>
                </a:ext>
              </a:extLst>
            </p:cNvPr>
            <p:cNvSpPr/>
            <p:nvPr/>
          </p:nvSpPr>
          <p:spPr>
            <a:xfrm rot="10800000">
              <a:off x="6291763" y="6097669"/>
              <a:ext cx="5900237" cy="753136"/>
            </a:xfrm>
            <a:prstGeom prst="homePlate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" t="16667" r="3333" b="17777"/>
            <a:stretch/>
          </p:blipFill>
          <p:spPr>
            <a:xfrm>
              <a:off x="6791141" y="6230111"/>
              <a:ext cx="685930" cy="4817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0" name="TextBox 39"/>
            <p:cNvSpPr txBox="1"/>
            <p:nvPr/>
          </p:nvSpPr>
          <p:spPr>
            <a:xfrm>
              <a:off x="7524749" y="6300358"/>
              <a:ext cx="48291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</a:t>
              </a:r>
              <a:r>
                <a: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youtube.com/channel/Central_Library_BAS</a:t>
              </a:r>
              <a:endParaRPr lang="bg-BG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bg-BG" dirty="0"/>
            </a:p>
          </p:txBody>
        </p:sp>
      </p:grpSp>
    </p:spTree>
    <p:extLst>
      <p:ext uri="{BB962C8B-B14F-4D97-AF65-F5344CB8AC3E}">
        <p14:creationId xmlns:p14="http://schemas.microsoft.com/office/powerpoint/2010/main" val="8820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alf Frame 1"/>
          <p:cNvSpPr/>
          <p:nvPr/>
        </p:nvSpPr>
        <p:spPr>
          <a:xfrm>
            <a:off x="0" y="0"/>
            <a:ext cx="12192000" cy="6858000"/>
          </a:xfrm>
          <a:prstGeom prst="halfFrame">
            <a:avLst>
              <a:gd name="adj1" fmla="val 10117"/>
              <a:gd name="adj2" fmla="val 9002"/>
            </a:avLst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51154"/>
            <a:ext cx="12501801" cy="858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3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  </a:t>
            </a:r>
            <a:r>
              <a:rPr lang="bg-BG" sz="2300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Комплектуване, регистриране и каталогизиране на постъпленията</a:t>
            </a:r>
            <a:endParaRPr lang="en-US" sz="2300" b="1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iagonal Stripe 4"/>
          <p:cNvSpPr/>
          <p:nvPr/>
        </p:nvSpPr>
        <p:spPr>
          <a:xfrm rot="10800000">
            <a:off x="7677150" y="3810000"/>
            <a:ext cx="4514850" cy="3048000"/>
          </a:xfrm>
          <a:prstGeom prst="diagStripe">
            <a:avLst>
              <a:gd name="adj" fmla="val 74375"/>
            </a:avLst>
          </a:prstGeom>
          <a:gradFill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8" name="Diagonal Stripe 7"/>
          <p:cNvSpPr/>
          <p:nvPr/>
        </p:nvSpPr>
        <p:spPr>
          <a:xfrm rot="10800000">
            <a:off x="9201150" y="4914900"/>
            <a:ext cx="2990850" cy="1943100"/>
          </a:xfrm>
          <a:prstGeom prst="diagStripe">
            <a:avLst>
              <a:gd name="adj" fmla="val 74375"/>
            </a:avLst>
          </a:prstGeom>
          <a:gradFill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5" y="1041174"/>
            <a:ext cx="11170330" cy="517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5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29838" y="4175313"/>
            <a:ext cx="962025" cy="942975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Oval 4"/>
          <p:cNvSpPr/>
          <p:nvPr/>
        </p:nvSpPr>
        <p:spPr>
          <a:xfrm>
            <a:off x="4575296" y="6143624"/>
            <a:ext cx="520578" cy="533400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Oval 5"/>
          <p:cNvSpPr/>
          <p:nvPr/>
        </p:nvSpPr>
        <p:spPr>
          <a:xfrm>
            <a:off x="10039350" y="221172"/>
            <a:ext cx="1790700" cy="1771650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8" name="Oval 7"/>
          <p:cNvSpPr/>
          <p:nvPr/>
        </p:nvSpPr>
        <p:spPr>
          <a:xfrm>
            <a:off x="2714625" y="5219699"/>
            <a:ext cx="1479672" cy="1457325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9" name="Oval 8"/>
          <p:cNvSpPr/>
          <p:nvPr/>
        </p:nvSpPr>
        <p:spPr>
          <a:xfrm>
            <a:off x="4981575" y="790574"/>
            <a:ext cx="1485900" cy="1447801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Oval 9"/>
          <p:cNvSpPr/>
          <p:nvPr/>
        </p:nvSpPr>
        <p:spPr>
          <a:xfrm>
            <a:off x="6962774" y="2600324"/>
            <a:ext cx="1219199" cy="12198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1" name="Oval 10"/>
          <p:cNvSpPr/>
          <p:nvPr/>
        </p:nvSpPr>
        <p:spPr>
          <a:xfrm>
            <a:off x="5476874" y="4905375"/>
            <a:ext cx="1790700" cy="1771650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2" name="Oval 11"/>
          <p:cNvSpPr/>
          <p:nvPr/>
        </p:nvSpPr>
        <p:spPr>
          <a:xfrm>
            <a:off x="93807" y="5457125"/>
            <a:ext cx="1219199" cy="12198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3" name="Oval 12"/>
          <p:cNvSpPr/>
          <p:nvPr/>
        </p:nvSpPr>
        <p:spPr>
          <a:xfrm>
            <a:off x="1925158" y="3908613"/>
            <a:ext cx="520578" cy="533400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Oval 13"/>
          <p:cNvSpPr/>
          <p:nvPr/>
        </p:nvSpPr>
        <p:spPr>
          <a:xfrm>
            <a:off x="9274234" y="221172"/>
            <a:ext cx="520578" cy="533400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Oval 14"/>
          <p:cNvSpPr/>
          <p:nvPr/>
        </p:nvSpPr>
        <p:spPr>
          <a:xfrm>
            <a:off x="5264209" y="3888296"/>
            <a:ext cx="520578" cy="533400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Oval 15"/>
          <p:cNvSpPr/>
          <p:nvPr/>
        </p:nvSpPr>
        <p:spPr>
          <a:xfrm>
            <a:off x="6594687" y="123824"/>
            <a:ext cx="520578" cy="533400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Oval 16"/>
          <p:cNvSpPr/>
          <p:nvPr/>
        </p:nvSpPr>
        <p:spPr>
          <a:xfrm>
            <a:off x="11671422" y="2943573"/>
            <a:ext cx="520578" cy="533400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8" name="Oval 17"/>
          <p:cNvSpPr/>
          <p:nvPr/>
        </p:nvSpPr>
        <p:spPr>
          <a:xfrm>
            <a:off x="295274" y="-219426"/>
            <a:ext cx="1219199" cy="12198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1" name="Oval 20"/>
          <p:cNvSpPr/>
          <p:nvPr/>
        </p:nvSpPr>
        <p:spPr>
          <a:xfrm>
            <a:off x="7981951" y="1240630"/>
            <a:ext cx="962025" cy="942975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2" name="Oval 21"/>
          <p:cNvSpPr/>
          <p:nvPr/>
        </p:nvSpPr>
        <p:spPr>
          <a:xfrm>
            <a:off x="9767885" y="2410173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3" name="Oval 22"/>
          <p:cNvSpPr/>
          <p:nvPr/>
        </p:nvSpPr>
        <p:spPr>
          <a:xfrm>
            <a:off x="1815014" y="5706980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4" name="Oval 23"/>
          <p:cNvSpPr/>
          <p:nvPr/>
        </p:nvSpPr>
        <p:spPr>
          <a:xfrm>
            <a:off x="11593569" y="331625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5" name="Oval 24"/>
          <p:cNvSpPr/>
          <p:nvPr/>
        </p:nvSpPr>
        <p:spPr>
          <a:xfrm>
            <a:off x="6349235" y="978103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6" name="Oval 25"/>
          <p:cNvSpPr/>
          <p:nvPr/>
        </p:nvSpPr>
        <p:spPr>
          <a:xfrm>
            <a:off x="5866574" y="2118720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7" name="Oval 26"/>
          <p:cNvSpPr/>
          <p:nvPr/>
        </p:nvSpPr>
        <p:spPr>
          <a:xfrm>
            <a:off x="8377233" y="1992822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8" name="Oval 27"/>
          <p:cNvSpPr/>
          <p:nvPr/>
        </p:nvSpPr>
        <p:spPr>
          <a:xfrm>
            <a:off x="3505937" y="4580123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9" name="Oval 28"/>
          <p:cNvSpPr/>
          <p:nvPr/>
        </p:nvSpPr>
        <p:spPr>
          <a:xfrm>
            <a:off x="5528434" y="4955488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0" name="Oval 29"/>
          <p:cNvSpPr/>
          <p:nvPr/>
        </p:nvSpPr>
        <p:spPr>
          <a:xfrm>
            <a:off x="567558" y="5219699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1" name="Oval 30"/>
          <p:cNvSpPr/>
          <p:nvPr/>
        </p:nvSpPr>
        <p:spPr>
          <a:xfrm>
            <a:off x="0" y="2943573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2" name="Oval 31"/>
          <p:cNvSpPr/>
          <p:nvPr/>
        </p:nvSpPr>
        <p:spPr>
          <a:xfrm>
            <a:off x="2459780" y="58372"/>
            <a:ext cx="338140" cy="325599"/>
          </a:xfrm>
          <a:prstGeom prst="ellips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" name="Rectangle 2"/>
          <p:cNvSpPr/>
          <p:nvPr/>
        </p:nvSpPr>
        <p:spPr>
          <a:xfrm>
            <a:off x="-19184" y="0"/>
            <a:ext cx="12211184" cy="6858000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5" name="Chart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08" y="2823548"/>
            <a:ext cx="6024185" cy="392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69533093"/>
              </p:ext>
            </p:extLst>
          </p:nvPr>
        </p:nvGraphicFramePr>
        <p:xfrm>
          <a:off x="165678" y="96233"/>
          <a:ext cx="5735868" cy="404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598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04114"/>
            <a:ext cx="12192000" cy="899885"/>
          </a:xfrm>
          <a:prstGeom prst="rect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" name="Rectangle 3"/>
          <p:cNvSpPr/>
          <p:nvPr/>
        </p:nvSpPr>
        <p:spPr>
          <a:xfrm>
            <a:off x="0" y="341085"/>
            <a:ext cx="12192000" cy="899885"/>
          </a:xfrm>
          <a:prstGeom prst="rect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74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5" name="TextBox 4"/>
          <p:cNvSpPr txBox="1"/>
          <p:nvPr/>
        </p:nvSpPr>
        <p:spPr>
          <a:xfrm>
            <a:off x="123371" y="514028"/>
            <a:ext cx="119452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bg-BG" sz="3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Абонамент </a:t>
            </a:r>
            <a:r>
              <a:rPr lang="en-US" sz="3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bg-BG" sz="3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до следните  онлайн електронни ресурси </a:t>
            </a:r>
            <a:endParaRPr lang="bg-BG" sz="3000" dirty="0"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81033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Постоянен национален достъп до </a:t>
            </a:r>
            <a:r>
              <a:rPr lang="bg-BG" sz="24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пълнотекстовите</a:t>
            </a:r>
            <a:r>
              <a:rPr lang="bg-BG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</a:br>
            <a:r>
              <a:rPr lang="bg-BG" sz="24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реферативни </a:t>
            </a:r>
            <a:r>
              <a:rPr lang="bg-BG" sz="24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платформи:</a:t>
            </a:r>
            <a:endParaRPr lang="en-US" sz="24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10" y="2249822"/>
            <a:ext cx="4101668" cy="2126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0" y="2187588"/>
            <a:ext cx="4052534" cy="22514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328" y="3960897"/>
            <a:ext cx="3877195" cy="180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6357257" cy="6858000"/>
          </a:xfrm>
          <a:prstGeom prst="rect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31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  <a:alpha val="69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TextBox 6"/>
          <p:cNvSpPr txBox="1"/>
          <p:nvPr/>
        </p:nvSpPr>
        <p:spPr>
          <a:xfrm>
            <a:off x="0" y="141135"/>
            <a:ext cx="60234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5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Абонамент до следните онлайн електронни ресурси</a:t>
            </a:r>
            <a:endParaRPr lang="bg-BG" sz="25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8" y="1160607"/>
            <a:ext cx="4528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Абонамент на БАН за 2024 г. до:</a:t>
            </a:r>
            <a:endParaRPr lang="en-US" sz="20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bg-BG" sz="2000" dirty="0">
              <a:latin typeface="Bookman Old Style" panose="02050604050505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3199" y="2384698"/>
            <a:ext cx="4746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bg-BG" b="1" dirty="0" err="1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EBSCOhost</a:t>
            </a:r>
            <a:r>
              <a:rPr lang="bg-BG" b="1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– достъпна за цялото интернет пространство на БАН</a:t>
            </a:r>
            <a:r>
              <a:rPr lang="en-US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;</a:t>
            </a:r>
          </a:p>
          <a:p>
            <a:endParaRPr lang="bg-BG" b="1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5942" y="4689817"/>
            <a:ext cx="5631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JSTOR </a:t>
            </a:r>
            <a:r>
              <a:rPr lang="en-US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(</a:t>
            </a:r>
            <a:r>
              <a:rPr lang="bg-BG" sz="20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Sciences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and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mathematics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bg-BG" sz="20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Atrs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bg-BG" sz="20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Humanities,History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bg-BG" sz="20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Social</a:t>
            </a:r>
            <a:r>
              <a:rPr lang="bg-BG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Sciences</a:t>
            </a:r>
            <a:r>
              <a:rPr lang="en-US" sz="20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14879" r="12987" b="722"/>
          <a:stretch/>
        </p:blipFill>
        <p:spPr>
          <a:xfrm>
            <a:off x="6357254" y="3541486"/>
            <a:ext cx="5834746" cy="34057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2" t="15392" r="15440" b="-305"/>
          <a:stretch/>
        </p:blipFill>
        <p:spPr>
          <a:xfrm>
            <a:off x="6357254" y="-1"/>
            <a:ext cx="5834746" cy="354148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11798" y="4122581"/>
            <a:ext cx="2995386" cy="251097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7" name="Rectangle 16"/>
          <p:cNvSpPr/>
          <p:nvPr/>
        </p:nvSpPr>
        <p:spPr>
          <a:xfrm>
            <a:off x="5511798" y="1470209"/>
            <a:ext cx="2995386" cy="2181166"/>
          </a:xfrm>
          <a:prstGeom prst="rect">
            <a:avLst/>
          </a:prstGeom>
          <a:blipFill>
            <a:blip r:embed="rId7"/>
            <a:srcRect/>
            <a:stretch>
              <a:fillRect l="-9652" t="-9842" r="-8228" b="-4391"/>
            </a:stretch>
          </a:blipFill>
          <a:ln w="50800">
            <a:solidFill>
              <a:srgbClr val="2188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616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383BE5-6687-4643-BA94-C3E7FA265BF7}"/>
              </a:ext>
            </a:extLst>
          </p:cNvPr>
          <p:cNvSpPr txBox="1"/>
          <p:nvPr/>
        </p:nvSpPr>
        <p:spPr>
          <a:xfrm>
            <a:off x="0" y="5678635"/>
            <a:ext cx="5869290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Достъп от цялото интернет пространство на БАН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bg-B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ВАЖИ </a:t>
            </a:r>
            <a:r>
              <a:rPr lang="bg-B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ЗА: </a:t>
            </a:r>
            <a:r>
              <a:rPr lang="bg-B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СТАЦИОНАРНИ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 </a:t>
            </a:r>
            <a:r>
              <a:rPr lang="bg-B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АДРЕСИ!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F815-8B16-4320-88A9-582102802117}"/>
              </a:ext>
            </a:extLst>
          </p:cNvPr>
          <p:cNvSpPr txBox="1"/>
          <p:nvPr/>
        </p:nvSpPr>
        <p:spPr>
          <a:xfrm>
            <a:off x="0" y="2359706"/>
            <a:ext cx="4862402" cy="181588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bg-BG" sz="16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Временен достъп:</a:t>
            </a:r>
          </a:p>
          <a:p>
            <a:pPr lvl="0"/>
            <a:endParaRPr lang="bg-BG" sz="1600" dirty="0" smtClean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bg-BG" sz="1600" dirty="0" smtClean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Колекциите </a:t>
            </a:r>
            <a:r>
              <a:rPr lang="bg-BG" sz="16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електронни книги на Taylor </a:t>
            </a:r>
            <a:r>
              <a:rPr lang="bg-BG" sz="1600" dirty="0" err="1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and</a:t>
            </a:r>
            <a:r>
              <a:rPr lang="bg-BG" sz="16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bg-BG" sz="1600" dirty="0" err="1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Francis</a:t>
            </a:r>
            <a:r>
              <a:rPr lang="bg-BG" sz="1600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за 25 академични и обществени библиотеки в страната, осигурен от Български информационен консорциум – 3 юли - 3 септември 2024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C145B-5F12-4AB3-B113-51D56255FCF0}"/>
              </a:ext>
            </a:extLst>
          </p:cNvPr>
          <p:cNvSpPr txBox="1"/>
          <p:nvPr/>
        </p:nvSpPr>
        <p:spPr>
          <a:xfrm>
            <a:off x="0" y="139248"/>
            <a:ext cx="6230827" cy="95410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Абонамент  до следните  онлайн електронни ресурси </a:t>
            </a:r>
            <a:endParaRPr lang="ko-KR" altLang="en-US" sz="2800" dirty="0">
              <a:solidFill>
                <a:schemeClr val="tx1"/>
              </a:solidFill>
              <a:latin typeface="Bookman Old Style" panose="02050604050505020204" pitchFamily="18" charset="0"/>
              <a:cs typeface="Arial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21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64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2053" y="137541"/>
            <a:ext cx="11573197" cy="724247"/>
          </a:xfrm>
        </p:spPr>
        <p:txBody>
          <a:bodyPr>
            <a:normAutofit fontScale="47500" lnSpcReduction="20000"/>
          </a:bodyPr>
          <a:lstStyle/>
          <a:p>
            <a:r>
              <a:rPr lang="bg-BG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 използване на ел. бази и новите функционалности, които предлагат, бяха проведени няколко </a:t>
            </a:r>
            <a:r>
              <a:rPr lang="bg-BG" b="1" dirty="0" err="1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уебинара</a:t>
            </a:r>
            <a:r>
              <a:rPr lang="bg-BG" b="1" dirty="0">
                <a:solidFill>
                  <a:schemeClr val="tx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chemeClr val="tx1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791506" y="1600452"/>
            <a:ext cx="4398759" cy="4376295"/>
            <a:chOff x="954135" y="1725409"/>
            <a:chExt cx="4398759" cy="43762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2745B4F-4F41-4133-B31D-94B09C2F731D}"/>
                </a:ext>
              </a:extLst>
            </p:cNvPr>
            <p:cNvGrpSpPr/>
            <p:nvPr/>
          </p:nvGrpSpPr>
          <p:grpSpPr>
            <a:xfrm>
              <a:off x="954135" y="1725409"/>
              <a:ext cx="4398759" cy="4376295"/>
              <a:chOff x="1399021" y="2060799"/>
              <a:chExt cx="3677035" cy="3658256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EB0582D-2C61-42CF-987B-B14BAD9A1654}"/>
                  </a:ext>
                </a:extLst>
              </p:cNvPr>
              <p:cNvGrpSpPr/>
              <p:nvPr/>
            </p:nvGrpSpPr>
            <p:grpSpPr>
              <a:xfrm>
                <a:off x="1399021" y="2060799"/>
                <a:ext cx="3677035" cy="3658256"/>
                <a:chOff x="1399021" y="2060799"/>
                <a:chExt cx="3677035" cy="3658256"/>
              </a:xfrm>
            </p:grpSpPr>
            <p:sp>
              <p:nvSpPr>
                <p:cNvPr id="9" name="Teardrop 2">
                  <a:extLst>
                    <a:ext uri="{FF2B5EF4-FFF2-40B4-BE49-F238E27FC236}">
                      <a16:creationId xmlns:a16="http://schemas.microsoft.com/office/drawing/2014/main" id="{CCC21C99-810B-4C7E-A2D7-44FD29B6F912}"/>
                    </a:ext>
                  </a:extLst>
                </p:cNvPr>
                <p:cNvSpPr/>
                <p:nvPr/>
              </p:nvSpPr>
              <p:spPr>
                <a:xfrm rot="5400000">
                  <a:off x="1399021" y="2060799"/>
                  <a:ext cx="1800000" cy="180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000" h="1800000">
                      <a:moveTo>
                        <a:pt x="864145" y="1798190"/>
                      </a:moveTo>
                      <a:lnTo>
                        <a:pt x="864145" y="1798184"/>
                      </a:lnTo>
                      <a:lnTo>
                        <a:pt x="907341" y="1799629"/>
                      </a:lnTo>
                      <a:cubicBezTo>
                        <a:pt x="904898" y="1799990"/>
                        <a:pt x="902450" y="1800000"/>
                        <a:pt x="900000" y="1800000"/>
                      </a:cubicBezTo>
                      <a:close/>
                      <a:moveTo>
                        <a:pt x="1058" y="920951"/>
                      </a:moveTo>
                      <a:lnTo>
                        <a:pt x="2016" y="931277"/>
                      </a:lnTo>
                      <a:lnTo>
                        <a:pt x="2015" y="931277"/>
                      </a:lnTo>
                      <a:cubicBezTo>
                        <a:pt x="1204" y="927854"/>
                        <a:pt x="1121" y="924405"/>
                        <a:pt x="1058" y="920951"/>
                      </a:cubicBezTo>
                      <a:close/>
                      <a:moveTo>
                        <a:pt x="0" y="900000"/>
                      </a:moveTo>
                      <a:cubicBezTo>
                        <a:pt x="0" y="402944"/>
                        <a:pt x="402944" y="0"/>
                        <a:pt x="900000" y="0"/>
                      </a:cubicBezTo>
                      <a:lnTo>
                        <a:pt x="1800000" y="0"/>
                      </a:lnTo>
                      <a:lnTo>
                        <a:pt x="1800000" y="900000"/>
                      </a:lnTo>
                      <a:cubicBezTo>
                        <a:pt x="1800000" y="1392113"/>
                        <a:pt x="1405031" y="1791976"/>
                        <a:pt x="914792" y="1799253"/>
                      </a:cubicBezTo>
                      <a:lnTo>
                        <a:pt x="900087" y="900085"/>
                      </a:lnTo>
                      <a:lnTo>
                        <a:pt x="270" y="905355"/>
                      </a:lnTo>
                      <a:cubicBezTo>
                        <a:pt x="5" y="903572"/>
                        <a:pt x="0" y="901787"/>
                        <a:pt x="0" y="90000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10" name="Teardrop 10">
                  <a:extLst>
                    <a:ext uri="{FF2B5EF4-FFF2-40B4-BE49-F238E27FC236}">
                      <a16:creationId xmlns:a16="http://schemas.microsoft.com/office/drawing/2014/main" id="{8D06AE43-521C-4F5C-A4B9-2E93689CB271}"/>
                    </a:ext>
                  </a:extLst>
                </p:cNvPr>
                <p:cNvSpPr/>
                <p:nvPr/>
              </p:nvSpPr>
              <p:spPr>
                <a:xfrm rot="10800000">
                  <a:off x="3276056" y="2060799"/>
                  <a:ext cx="1800000" cy="180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000" h="1800000">
                      <a:moveTo>
                        <a:pt x="2497" y="935855"/>
                      </a:moveTo>
                      <a:lnTo>
                        <a:pt x="2492" y="935855"/>
                      </a:lnTo>
                      <a:cubicBezTo>
                        <a:pt x="1203" y="930314"/>
                        <a:pt x="1058" y="924721"/>
                        <a:pt x="965" y="919116"/>
                      </a:cubicBezTo>
                      <a:close/>
                      <a:moveTo>
                        <a:pt x="914795" y="1799253"/>
                      </a:moveTo>
                      <a:lnTo>
                        <a:pt x="900087" y="899913"/>
                      </a:lnTo>
                      <a:lnTo>
                        <a:pt x="262" y="905183"/>
                      </a:lnTo>
                      <a:lnTo>
                        <a:pt x="0" y="900000"/>
                      </a:lnTo>
                      <a:cubicBezTo>
                        <a:pt x="0" y="402944"/>
                        <a:pt x="402944" y="0"/>
                        <a:pt x="900000" y="0"/>
                      </a:cubicBezTo>
                      <a:lnTo>
                        <a:pt x="1800000" y="0"/>
                      </a:lnTo>
                      <a:lnTo>
                        <a:pt x="1800000" y="900000"/>
                      </a:lnTo>
                      <a:cubicBezTo>
                        <a:pt x="1800000" y="1392112"/>
                        <a:pt x="1405033" y="1791974"/>
                        <a:pt x="914795" y="1799253"/>
                      </a:cubicBezTo>
                      <a:close/>
                      <a:moveTo>
                        <a:pt x="900000" y="1800000"/>
                      </a:moveTo>
                      <a:lnTo>
                        <a:pt x="864096" y="1798187"/>
                      </a:lnTo>
                      <a:lnTo>
                        <a:pt x="864096" y="1798011"/>
                      </a:lnTo>
                      <a:lnTo>
                        <a:pt x="909390" y="1799526"/>
                      </a:lnTo>
                      <a:cubicBezTo>
                        <a:pt x="906267" y="1799984"/>
                        <a:pt x="903135" y="1800000"/>
                        <a:pt x="900000" y="1800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11" name="Teardrop 11">
                  <a:extLst>
                    <a:ext uri="{FF2B5EF4-FFF2-40B4-BE49-F238E27FC236}">
                      <a16:creationId xmlns:a16="http://schemas.microsoft.com/office/drawing/2014/main" id="{D0664F83-EBFC-42F3-A0CA-B88166582580}"/>
                    </a:ext>
                  </a:extLst>
                </p:cNvPr>
                <p:cNvSpPr/>
                <p:nvPr/>
              </p:nvSpPr>
              <p:spPr>
                <a:xfrm rot="16200000">
                  <a:off x="3270894" y="3919055"/>
                  <a:ext cx="1800000" cy="180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000" h="1800000">
                      <a:moveTo>
                        <a:pt x="909309" y="1799530"/>
                      </a:moveTo>
                      <a:cubicBezTo>
                        <a:pt x="906213" y="1799984"/>
                        <a:pt x="903108" y="1800000"/>
                        <a:pt x="900000" y="1800000"/>
                      </a:cubicBezTo>
                      <a:lnTo>
                        <a:pt x="876957" y="1798837"/>
                      </a:lnTo>
                      <a:lnTo>
                        <a:pt x="876957" y="1798448"/>
                      </a:lnTo>
                      <a:close/>
                      <a:moveTo>
                        <a:pt x="1800000" y="0"/>
                      </a:moveTo>
                      <a:lnTo>
                        <a:pt x="1800000" y="900000"/>
                      </a:lnTo>
                      <a:cubicBezTo>
                        <a:pt x="1800000" y="1392170"/>
                        <a:pt x="1404940" y="1792069"/>
                        <a:pt x="914622" y="1799262"/>
                      </a:cubicBezTo>
                      <a:lnTo>
                        <a:pt x="899914" y="899914"/>
                      </a:lnTo>
                      <a:lnTo>
                        <a:pt x="262" y="905183"/>
                      </a:lnTo>
                      <a:cubicBezTo>
                        <a:pt x="5" y="903457"/>
                        <a:pt x="0" y="901729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12" name="Teardrop 12">
                  <a:extLst>
                    <a:ext uri="{FF2B5EF4-FFF2-40B4-BE49-F238E27FC236}">
                      <a16:creationId xmlns:a16="http://schemas.microsoft.com/office/drawing/2014/main" id="{C0CF1FB8-61BF-4526-A659-51944AB8714A}"/>
                    </a:ext>
                  </a:extLst>
                </p:cNvPr>
                <p:cNvSpPr/>
                <p:nvPr/>
              </p:nvSpPr>
              <p:spPr>
                <a:xfrm>
                  <a:off x="1399367" y="3913894"/>
                  <a:ext cx="1800000" cy="180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000" h="1800000">
                      <a:moveTo>
                        <a:pt x="868377" y="1798161"/>
                      </a:moveTo>
                      <a:lnTo>
                        <a:pt x="909309" y="1799530"/>
                      </a:lnTo>
                      <a:cubicBezTo>
                        <a:pt x="906213" y="1799984"/>
                        <a:pt x="903108" y="1800000"/>
                        <a:pt x="900000" y="1800000"/>
                      </a:cubicBezTo>
                      <a:lnTo>
                        <a:pt x="868377" y="1798404"/>
                      </a:lnTo>
                      <a:close/>
                      <a:moveTo>
                        <a:pt x="900000" y="0"/>
                      </a:moveTo>
                      <a:lnTo>
                        <a:pt x="1800000" y="0"/>
                      </a:lnTo>
                      <a:lnTo>
                        <a:pt x="1800000" y="900000"/>
                      </a:lnTo>
                      <a:cubicBezTo>
                        <a:pt x="1800000" y="1392170"/>
                        <a:pt x="1404940" y="1792068"/>
                        <a:pt x="914623" y="1799262"/>
                      </a:cubicBezTo>
                      <a:lnTo>
                        <a:pt x="899915" y="899914"/>
                      </a:lnTo>
                      <a:lnTo>
                        <a:pt x="262" y="905183"/>
                      </a:lnTo>
                      <a:cubicBezTo>
                        <a:pt x="5" y="903457"/>
                        <a:pt x="0" y="901729"/>
                        <a:pt x="0" y="900000"/>
                      </a:cubicBezTo>
                      <a:cubicBezTo>
                        <a:pt x="0" y="402944"/>
                        <a:pt x="402944" y="0"/>
                        <a:pt x="9000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05962EE-BAC5-434A-802F-3D31C4089D0B}"/>
                  </a:ext>
                </a:extLst>
              </p:cNvPr>
              <p:cNvSpPr txBox="1"/>
              <p:nvPr/>
            </p:nvSpPr>
            <p:spPr>
              <a:xfrm>
                <a:off x="1476504" y="2124005"/>
                <a:ext cx="826185" cy="8490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6000" b="1" dirty="0">
                    <a:solidFill>
                      <a:schemeClr val="accent4"/>
                    </a:solidFill>
                    <a:cs typeface="Arial" pitchFamily="34" charset="0"/>
                  </a:rPr>
                  <a:t>D</a:t>
                </a:r>
                <a:endParaRPr lang="ko-KR" altLang="en-US" sz="6000" b="1" dirty="0">
                  <a:solidFill>
                    <a:schemeClr val="accent4"/>
                  </a:solidFill>
                  <a:cs typeface="Arial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B13FE9-1E9C-4BC4-92E2-377228FACEBF}"/>
                  </a:ext>
                </a:extLst>
              </p:cNvPr>
              <p:cNvSpPr txBox="1"/>
              <p:nvPr/>
            </p:nvSpPr>
            <p:spPr>
              <a:xfrm>
                <a:off x="4192099" y="2124005"/>
                <a:ext cx="826185" cy="8490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6000" b="1" dirty="0">
                    <a:solidFill>
                      <a:schemeClr val="accent3"/>
                    </a:solidFill>
                    <a:cs typeface="Arial" pitchFamily="34" charset="0"/>
                  </a:rPr>
                  <a:t>S</a:t>
                </a:r>
                <a:endParaRPr lang="ko-KR" altLang="en-US" sz="6000" b="1" dirty="0">
                  <a:solidFill>
                    <a:schemeClr val="accent3"/>
                  </a:solidFill>
                  <a:cs typeface="Arial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A5A01D-29BD-4879-B1B1-F3E7D3654D19}"/>
                  </a:ext>
                </a:extLst>
              </p:cNvPr>
              <p:cNvSpPr txBox="1"/>
              <p:nvPr/>
            </p:nvSpPr>
            <p:spPr>
              <a:xfrm>
                <a:off x="1476504" y="4808811"/>
                <a:ext cx="826185" cy="8490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6000" b="1" dirty="0">
                    <a:solidFill>
                      <a:schemeClr val="accent1"/>
                    </a:solidFill>
                    <a:cs typeface="Arial" pitchFamily="34" charset="0"/>
                  </a:rPr>
                  <a:t>C</a:t>
                </a:r>
                <a:endParaRPr lang="ko-KR" altLang="en-US" sz="6000" b="1" dirty="0">
                  <a:solidFill>
                    <a:schemeClr val="accent1"/>
                  </a:solidFill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8C9ACB-D893-41CC-BAB9-2DDFCE3F367E}"/>
                  </a:ext>
                </a:extLst>
              </p:cNvPr>
              <p:cNvSpPr txBox="1"/>
              <p:nvPr/>
            </p:nvSpPr>
            <p:spPr>
              <a:xfrm>
                <a:off x="4192099" y="4808816"/>
                <a:ext cx="826185" cy="8490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ko-KR" sz="6000" b="1" dirty="0">
                    <a:solidFill>
                      <a:schemeClr val="accent2"/>
                    </a:solidFill>
                    <a:cs typeface="Arial" pitchFamily="34" charset="0"/>
                  </a:rPr>
                  <a:t>G</a:t>
                </a:r>
                <a:endParaRPr lang="ko-KR" altLang="en-US" sz="6000" b="1" dirty="0">
                  <a:solidFill>
                    <a:schemeClr val="accent2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7" name="Diamond 16">
              <a:extLst>
                <a:ext uri="{FF2B5EF4-FFF2-40B4-BE49-F238E27FC236}">
                  <a16:creationId xmlns:a16="http://schemas.microsoft.com/office/drawing/2014/main" id="{ECE60315-17CC-4E93-A10F-0C50B2512302}"/>
                </a:ext>
              </a:extLst>
            </p:cNvPr>
            <p:cNvSpPr/>
            <p:nvPr/>
          </p:nvSpPr>
          <p:spPr>
            <a:xfrm>
              <a:off x="2419124" y="3166063"/>
              <a:ext cx="1468781" cy="1468781"/>
            </a:xfrm>
            <a:prstGeom prst="diamond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5D742A-5A4F-405D-93A2-AA151B14A6A4}"/>
              </a:ext>
            </a:extLst>
          </p:cNvPr>
          <p:cNvGrpSpPr/>
          <p:nvPr/>
        </p:nvGrpSpPr>
        <p:grpSpPr>
          <a:xfrm>
            <a:off x="247151" y="1767812"/>
            <a:ext cx="3631420" cy="1502522"/>
            <a:chOff x="3017858" y="4283314"/>
            <a:chExt cx="2716786" cy="75890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E7A270-A6A5-433F-B800-B0CB9AD2DEF9}"/>
                </a:ext>
              </a:extLst>
            </p:cNvPr>
            <p:cNvSpPr txBox="1"/>
            <p:nvPr/>
          </p:nvSpPr>
          <p:spPr>
            <a:xfrm>
              <a:off x="3017858" y="4560313"/>
              <a:ext cx="2716786" cy="48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Assesssing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 the Impact: </a:t>
              </a:r>
              <a:r>
                <a:rPr lang="en-US" sz="1400" dirty="0" smtClean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Transformative 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Agreements in Scholarly Publishing (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информационен </a:t>
              </a:r>
              <a:r>
                <a:rPr lang="bg-BG" sz="1400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уебинар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 на 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De </a:t>
              </a:r>
              <a:r>
                <a:rPr lang="en-US" sz="1400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Gruyter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)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 –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 21 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март 2024 г.</a:t>
              </a:r>
              <a:endParaRPr lang="en-US" sz="1400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7DC118-730F-48E3-8E6F-D98561BBFD4D}"/>
                </a:ext>
              </a:extLst>
            </p:cNvPr>
            <p:cNvSpPr txBox="1"/>
            <p:nvPr/>
          </p:nvSpPr>
          <p:spPr>
            <a:xfrm>
              <a:off x="3017858" y="4283314"/>
              <a:ext cx="2612200" cy="17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C000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De </a:t>
              </a:r>
              <a:r>
                <a:rPr lang="en-US" sz="1600" b="1" dirty="0" err="1">
                  <a:solidFill>
                    <a:srgbClr val="FFC000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Gruyter</a:t>
              </a:r>
              <a:endParaRPr lang="ko-KR" altLang="en-US" sz="1600" b="1" dirty="0">
                <a:solidFill>
                  <a:srgbClr val="FFC000"/>
                </a:solidFill>
                <a:latin typeface="Bookman Old Style" panose="02050604050505020204" pitchFamily="18" charset="0"/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AB0DA4-5216-4700-B1C7-56161E304921}"/>
              </a:ext>
            </a:extLst>
          </p:cNvPr>
          <p:cNvGrpSpPr/>
          <p:nvPr/>
        </p:nvGrpSpPr>
        <p:grpSpPr>
          <a:xfrm>
            <a:off x="8415770" y="1676064"/>
            <a:ext cx="3512830" cy="1333066"/>
            <a:chOff x="3017858" y="4283314"/>
            <a:chExt cx="2612200" cy="97440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91E1AB-733F-41C9-BA85-F9FFBF68CDCC}"/>
                </a:ext>
              </a:extLst>
            </p:cNvPr>
            <p:cNvSpPr txBox="1"/>
            <p:nvPr/>
          </p:nvSpPr>
          <p:spPr>
            <a:xfrm>
              <a:off x="3017858" y="4560313"/>
              <a:ext cx="2608201" cy="697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Effective Scopus AI Integration: Practical strategies for University Librarians and Researchers (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информационен </a:t>
              </a:r>
              <a:r>
                <a:rPr lang="bg-BG" sz="1400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уебинар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 на 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Scopus) – 26 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ноември 2024 г. </a:t>
              </a:r>
              <a:endParaRPr lang="en-US" sz="1400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F3A1C7-C983-454B-9CFA-5C209934A95C}"/>
                </a:ext>
              </a:extLst>
            </p:cNvPr>
            <p:cNvSpPr txBox="1"/>
            <p:nvPr/>
          </p:nvSpPr>
          <p:spPr>
            <a:xfrm>
              <a:off x="3017858" y="4283314"/>
              <a:ext cx="2612200" cy="24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Scopus</a:t>
              </a:r>
              <a:endParaRPr lang="ko-K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anose="02050604050505020204" pitchFamily="18" charset="0"/>
                <a:cs typeface="Arial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62CEC0-6927-4948-868D-F052BFD94050}"/>
              </a:ext>
            </a:extLst>
          </p:cNvPr>
          <p:cNvGrpSpPr/>
          <p:nvPr/>
        </p:nvGrpSpPr>
        <p:grpSpPr>
          <a:xfrm>
            <a:off x="222053" y="4713520"/>
            <a:ext cx="3394333" cy="1420580"/>
            <a:chOff x="3017858" y="4283314"/>
            <a:chExt cx="2612200" cy="64485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B2B9F2-CE81-40E8-864C-9491A6E92286}"/>
                </a:ext>
              </a:extLst>
            </p:cNvPr>
            <p:cNvSpPr txBox="1"/>
            <p:nvPr/>
          </p:nvSpPr>
          <p:spPr>
            <a:xfrm>
              <a:off x="3021857" y="4560313"/>
              <a:ext cx="2608201" cy="36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bg-BG" sz="1400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Уебинар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 на </a:t>
              </a:r>
              <a:r>
                <a:rPr lang="en-US" sz="1400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Clarivate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относно 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Journal Citation Reports – 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25 юни 2024 г. </a:t>
              </a:r>
              <a:endParaRPr lang="en-US" sz="1400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89B136-D93F-4F96-A180-EC23BDE6CDE0}"/>
                </a:ext>
              </a:extLst>
            </p:cNvPr>
            <p:cNvSpPr txBox="1"/>
            <p:nvPr/>
          </p:nvSpPr>
          <p:spPr>
            <a:xfrm>
              <a:off x="3017858" y="4283314"/>
              <a:ext cx="2612200" cy="2380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 err="1">
                  <a:solidFill>
                    <a:schemeClr val="accent1"/>
                  </a:solidFill>
                  <a:latin typeface="Bookman Old Style" panose="02050604050505020204" pitchFamily="18" charset="0"/>
                  <a:cs typeface="Arial" pitchFamily="34" charset="0"/>
                </a:rPr>
                <a:t>Clarivate</a:t>
              </a:r>
              <a:r>
                <a:rPr lang="en-US" altLang="ko-KR" sz="1600" b="1" dirty="0">
                  <a:solidFill>
                    <a:schemeClr val="accent1"/>
                  </a:solidFill>
                  <a:latin typeface="Bookman Old Style" panose="02050604050505020204" pitchFamily="18" charset="0"/>
                  <a:cs typeface="Arial" pitchFamily="34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accent1"/>
                  </a:solidFill>
                  <a:latin typeface="Bookman Old Style" panose="02050604050505020204" pitchFamily="18" charset="0"/>
                  <a:cs typeface="Arial" pitchFamily="34" charset="0"/>
                </a:rPr>
                <a:t>Analitycs</a:t>
              </a:r>
              <a:r>
                <a:rPr lang="bg-BG" altLang="ko-KR" sz="1600" b="1" dirty="0" smtClean="0">
                  <a:solidFill>
                    <a:schemeClr val="accent1"/>
                  </a:solidFill>
                  <a:latin typeface="Bookman Old Style" panose="02050604050505020204" pitchFamily="18" charset="0"/>
                  <a:cs typeface="Arial" pitchFamily="34" charset="0"/>
                </a:rPr>
                <a:t>:</a:t>
              </a:r>
              <a:endParaRPr lang="ko-KR" altLang="en-US" sz="1600" b="1" dirty="0">
                <a:solidFill>
                  <a:schemeClr val="accent1"/>
                </a:solidFill>
                <a:latin typeface="Bookman Old Style" panose="02050604050505020204" pitchFamily="18" charset="0"/>
                <a:cs typeface="Arial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5E2B727-D37F-4D32-BDFB-8F88D8CE43F7}"/>
              </a:ext>
            </a:extLst>
          </p:cNvPr>
          <p:cNvGrpSpPr/>
          <p:nvPr/>
        </p:nvGrpSpPr>
        <p:grpSpPr>
          <a:xfrm>
            <a:off x="8489386" y="4882108"/>
            <a:ext cx="3433836" cy="1393813"/>
            <a:chOff x="3017858" y="4283314"/>
            <a:chExt cx="2612200" cy="87805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8E6391-21A2-4EA8-880C-BEB6093E1842}"/>
                </a:ext>
              </a:extLst>
            </p:cNvPr>
            <p:cNvSpPr txBox="1"/>
            <p:nvPr/>
          </p:nvSpPr>
          <p:spPr>
            <a:xfrm>
              <a:off x="3021857" y="4560313"/>
              <a:ext cx="2608201" cy="601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Taming the dragon: Librarians, creativity and AI (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информационен </a:t>
              </a:r>
              <a:r>
                <a:rPr lang="bg-BG" sz="1400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уебинар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 на 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De </a:t>
              </a:r>
              <a:r>
                <a:rPr lang="en-US" sz="1400" dirty="0" err="1">
                  <a:latin typeface="Bookman Old Style" panose="02050604050505020204" pitchFamily="18" charset="0"/>
                  <a:cs typeface="Times New Roman" panose="02020603050405020304" pitchFamily="18" charset="0"/>
                </a:rPr>
                <a:t>Gruyter</a:t>
              </a:r>
              <a:r>
                <a:rPr lang="en-US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)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 – </a:t>
              </a:r>
              <a:r>
                <a:rPr lang="bg-BG" sz="1400" dirty="0" smtClean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/>
              </a:r>
              <a:br>
                <a:rPr lang="bg-BG" sz="1400" dirty="0" smtClean="0">
                  <a:latin typeface="Bookman Old Style" panose="02050604050505020204" pitchFamily="18" charset="0"/>
                  <a:cs typeface="Times New Roman" panose="02020603050405020304" pitchFamily="18" charset="0"/>
                </a:rPr>
              </a:br>
              <a:r>
                <a:rPr lang="en-US" sz="1400" dirty="0" smtClean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5 </a:t>
              </a:r>
              <a:r>
                <a:rPr lang="bg-BG" sz="1400" dirty="0">
                  <a:latin typeface="Bookman Old Style" panose="02050604050505020204" pitchFamily="18" charset="0"/>
                  <a:cs typeface="Times New Roman" panose="02020603050405020304" pitchFamily="18" charset="0"/>
                </a:rPr>
                <a:t>декември 2024 г. </a:t>
              </a:r>
              <a:endParaRPr lang="en-US" sz="1400" dirty="0">
                <a:latin typeface="Bookman Old Style" panose="02050604050505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75A54-377D-454D-A37D-17E10F7145AB}"/>
                </a:ext>
              </a:extLst>
            </p:cNvPr>
            <p:cNvSpPr txBox="1"/>
            <p:nvPr/>
          </p:nvSpPr>
          <p:spPr>
            <a:xfrm>
              <a:off x="3017858" y="4283314"/>
              <a:ext cx="2612200" cy="213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ED7D31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De </a:t>
              </a:r>
              <a:r>
                <a:rPr lang="en-US" sz="1600" b="1" dirty="0" err="1">
                  <a:solidFill>
                    <a:srgbClr val="ED7D31"/>
                  </a:solidFill>
                  <a:latin typeface="Bookman Old Style" panose="02050604050505020204" pitchFamily="18" charset="0"/>
                  <a:cs typeface="Times New Roman" panose="02020603050405020304" pitchFamily="18" charset="0"/>
                </a:rPr>
                <a:t>Gruyter</a:t>
              </a:r>
              <a:endParaRPr lang="ko-KR" altLang="en-US" sz="1600" b="1" dirty="0">
                <a:solidFill>
                  <a:srgbClr val="ED7D31"/>
                </a:solidFill>
                <a:latin typeface="Bookman Old Style" panose="02050604050505020204" pitchFamily="18" charset="0"/>
                <a:cs typeface="Arial" pitchFamily="34" charset="0"/>
              </a:endParaRPr>
            </a:p>
          </p:txBody>
        </p:sp>
      </p:grpSp>
      <p:sp>
        <p:nvSpPr>
          <p:cNvPr id="33" name="Oval 21">
            <a:extLst>
              <a:ext uri="{FF2B5EF4-FFF2-40B4-BE49-F238E27FC236}">
                <a16:creationId xmlns:a16="http://schemas.microsoft.com/office/drawing/2014/main" id="{4C165247-A4B8-4A9C-A396-4F1F1E608075}"/>
              </a:ext>
            </a:extLst>
          </p:cNvPr>
          <p:cNvSpPr>
            <a:spLocks noChangeAspect="1"/>
          </p:cNvSpPr>
          <p:nvPr/>
        </p:nvSpPr>
        <p:spPr>
          <a:xfrm>
            <a:off x="3671950" y="2213214"/>
            <a:ext cx="354676" cy="35763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625" y="1950352"/>
            <a:ext cx="1309687" cy="130968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310" y="4302071"/>
            <a:ext cx="1309687" cy="13096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11" r="58790" b="12500"/>
          <a:stretch/>
        </p:blipFill>
        <p:spPr>
          <a:xfrm>
            <a:off x="6125957" y="1987759"/>
            <a:ext cx="1028182" cy="10533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91" y="4480368"/>
            <a:ext cx="65767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4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/>
        </p:nvSpPr>
        <p:spPr>
          <a:xfrm>
            <a:off x="0" y="0"/>
            <a:ext cx="12192000" cy="6858000"/>
          </a:xfrm>
          <a:prstGeom prst="rtTriangle">
            <a:avLst/>
          </a:prstGeom>
          <a:gradFill flip="none" rotWithShape="1">
            <a:gsLst>
              <a:gs pos="18000">
                <a:schemeClr val="accent4">
                  <a:lumMod val="60000"/>
                  <a:lumOff val="40000"/>
                  <a:alpha val="31000"/>
                </a:schemeClr>
              </a:gs>
              <a:gs pos="69000">
                <a:schemeClr val="accent4">
                  <a:lumMod val="20000"/>
                  <a:lumOff val="80000"/>
                </a:schemeClr>
              </a:gs>
              <a:gs pos="33000">
                <a:schemeClr val="accent2">
                  <a:lumMod val="60000"/>
                  <a:lumOff val="40000"/>
                  <a:alpha val="76000"/>
                </a:schemeClr>
              </a:gs>
              <a:gs pos="100000">
                <a:schemeClr val="accent2">
                  <a:lumMod val="75000"/>
                  <a:alpha val="69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210457"/>
              </p:ext>
            </p:extLst>
          </p:nvPr>
        </p:nvGraphicFramePr>
        <p:xfrm>
          <a:off x="976313" y="1800672"/>
          <a:ext cx="10277474" cy="433387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27643">
                  <a:extLst>
                    <a:ext uri="{9D8B030D-6E8A-4147-A177-3AD203B41FA5}">
                      <a16:colId xmlns:a16="http://schemas.microsoft.com/office/drawing/2014/main" val="470375518"/>
                    </a:ext>
                  </a:extLst>
                </a:gridCol>
                <a:gridCol w="1620243">
                  <a:extLst>
                    <a:ext uri="{9D8B030D-6E8A-4147-A177-3AD203B41FA5}">
                      <a16:colId xmlns:a16="http://schemas.microsoft.com/office/drawing/2014/main" val="211021157"/>
                    </a:ext>
                  </a:extLst>
                </a:gridCol>
                <a:gridCol w="1473703">
                  <a:extLst>
                    <a:ext uri="{9D8B030D-6E8A-4147-A177-3AD203B41FA5}">
                      <a16:colId xmlns:a16="http://schemas.microsoft.com/office/drawing/2014/main" val="2120679583"/>
                    </a:ext>
                  </a:extLst>
                </a:gridCol>
                <a:gridCol w="1915400">
                  <a:extLst>
                    <a:ext uri="{9D8B030D-6E8A-4147-A177-3AD203B41FA5}">
                      <a16:colId xmlns:a16="http://schemas.microsoft.com/office/drawing/2014/main" val="1457308544"/>
                    </a:ext>
                  </a:extLst>
                </a:gridCol>
                <a:gridCol w="1617125">
                  <a:extLst>
                    <a:ext uri="{9D8B030D-6E8A-4147-A177-3AD203B41FA5}">
                      <a16:colId xmlns:a16="http://schemas.microsoft.com/office/drawing/2014/main" val="917451675"/>
                    </a:ext>
                  </a:extLst>
                </a:gridCol>
                <a:gridCol w="1623360">
                  <a:extLst>
                    <a:ext uri="{9D8B030D-6E8A-4147-A177-3AD203B41FA5}">
                      <a16:colId xmlns:a16="http://schemas.microsoft.com/office/drawing/2014/main" val="581559344"/>
                    </a:ext>
                  </a:extLst>
                </a:gridCol>
              </a:tblGrid>
              <a:tr h="4815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База данни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JSTOR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EBSCO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 err="1">
                          <a:effectLst/>
                          <a:latin typeface="Bookman Old Style" panose="02050604050505020204" pitchFamily="18" charset="0"/>
                        </a:rPr>
                        <a:t>Web</a:t>
                      </a: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  <a:r>
                        <a:rPr lang="bg-BG" sz="1400" dirty="0" err="1">
                          <a:effectLst/>
                          <a:latin typeface="Bookman Old Style" panose="02050604050505020204" pitchFamily="18" charset="0"/>
                        </a:rPr>
                        <a:t>of</a:t>
                      </a: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 Science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SCOPUS</a:t>
                      </a:r>
                      <a:endParaRPr lang="en-US" sz="12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Bookman Old Style" panose="02050604050505020204" pitchFamily="18" charset="0"/>
                        </a:rPr>
                        <a:t>ScienceDirect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5626643"/>
                  </a:ext>
                </a:extLst>
              </a:tr>
              <a:tr h="963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Брой търсения </a:t>
                      </a: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(2021)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1479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1161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26683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136535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Bookman Old Style" panose="02050604050505020204" pitchFamily="18" charset="0"/>
                        </a:rPr>
                        <a:t>250430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19055336"/>
                  </a:ext>
                </a:extLst>
              </a:tr>
              <a:tr h="963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Брой търсения </a:t>
                      </a: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(2022)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4215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1999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17124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136456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262184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6988566"/>
                  </a:ext>
                </a:extLst>
              </a:tr>
              <a:tr h="963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Брой търсения </a:t>
                      </a: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(2023)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>
                          <a:effectLst/>
                          <a:latin typeface="Bookman Old Style" panose="02050604050505020204" pitchFamily="18" charset="0"/>
                        </a:rPr>
                        <a:t>7976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1211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78896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143039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286420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199260"/>
                  </a:ext>
                </a:extLst>
              </a:tr>
              <a:tr h="9630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Брой търсения </a:t>
                      </a: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(202</a:t>
                      </a: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4</a:t>
                      </a: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2"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4447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1299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Bookman Old Style" panose="02050604050505020204" pitchFamily="18" charset="0"/>
                        </a:rPr>
                        <a:t>85910</a:t>
                      </a:r>
                      <a:endParaRPr lang="en-US" sz="140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400" dirty="0">
                          <a:effectLst/>
                          <a:latin typeface="Bookman Old Style" panose="02050604050505020204" pitchFamily="18" charset="0"/>
                        </a:rPr>
                        <a:t>151531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Bookman Old Style" panose="02050604050505020204" pitchFamily="18" charset="0"/>
                        </a:rPr>
                        <a:t>303612</a:t>
                      </a:r>
                      <a:endParaRPr lang="en-US" sz="1400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602347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04151" y="0"/>
            <a:ext cx="108217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Ползването на ел. ресурси се осъществява от </a:t>
            </a:r>
            <a:r>
              <a:rPr kumimoji="0" lang="en-US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IP</a:t>
            </a:r>
            <a:r>
              <a:rPr kumimoji="0" lang="bg-BG" altLang="en-US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 пространството на БАН </a:t>
            </a:r>
            <a:r>
              <a:rPr kumimoji="0" lang="bg-BG" alt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4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bg-BG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406900" y="3460750"/>
            <a:ext cx="571986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525838" y="3494088"/>
            <a:ext cx="719913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Oval 4"/>
          <p:cNvSpPr/>
          <p:nvPr/>
        </p:nvSpPr>
        <p:spPr>
          <a:xfrm rot="19166307">
            <a:off x="-1843191" y="-1789253"/>
            <a:ext cx="3676592" cy="3578506"/>
          </a:xfrm>
          <a:prstGeom prst="ellipse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42000">
                <a:schemeClr val="accent2">
                  <a:lumMod val="75000"/>
                  <a:alpha val="7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4" name="Oval 13"/>
          <p:cNvSpPr/>
          <p:nvPr/>
        </p:nvSpPr>
        <p:spPr>
          <a:xfrm rot="19166307">
            <a:off x="-1843191" y="4892297"/>
            <a:ext cx="3676592" cy="3578506"/>
          </a:xfrm>
          <a:prstGeom prst="ellipse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42000">
                <a:schemeClr val="accent2">
                  <a:lumMod val="75000"/>
                  <a:alpha val="7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5" name="Oval 14"/>
          <p:cNvSpPr/>
          <p:nvPr/>
        </p:nvSpPr>
        <p:spPr>
          <a:xfrm rot="19166307">
            <a:off x="10353703" y="5027979"/>
            <a:ext cx="3676592" cy="3578506"/>
          </a:xfrm>
          <a:prstGeom prst="ellipse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42000">
                <a:schemeClr val="accent2">
                  <a:lumMod val="75000"/>
                  <a:alpha val="7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6" name="Oval 15"/>
          <p:cNvSpPr/>
          <p:nvPr/>
        </p:nvSpPr>
        <p:spPr>
          <a:xfrm rot="19166307">
            <a:off x="10353702" y="-1647729"/>
            <a:ext cx="3676592" cy="3578506"/>
          </a:xfrm>
          <a:prstGeom prst="ellipse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42000">
                <a:schemeClr val="accent2">
                  <a:lumMod val="75000"/>
                  <a:alpha val="7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9" name="Oval 18"/>
          <p:cNvSpPr/>
          <p:nvPr/>
        </p:nvSpPr>
        <p:spPr>
          <a:xfrm>
            <a:off x="1929546" y="-1"/>
            <a:ext cx="8328012" cy="6981371"/>
          </a:xfrm>
          <a:prstGeom prst="ellipse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1000">
                <a:schemeClr val="accent2">
                  <a:lumMod val="45000"/>
                  <a:lumOff val="55000"/>
                </a:schemeClr>
              </a:gs>
              <a:gs pos="42000">
                <a:schemeClr val="accent2">
                  <a:lumMod val="75000"/>
                  <a:alpha val="73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graphicFrame>
        <p:nvGraphicFramePr>
          <p:cNvPr id="2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035711"/>
              </p:ext>
            </p:extLst>
          </p:nvPr>
        </p:nvGraphicFramePr>
        <p:xfrm>
          <a:off x="1929545" y="993366"/>
          <a:ext cx="8332910" cy="260588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746167">
                  <a:extLst>
                    <a:ext uri="{9D8B030D-6E8A-4147-A177-3AD203B41FA5}">
                      <a16:colId xmlns:a16="http://schemas.microsoft.com/office/drawing/2014/main" val="3873764719"/>
                    </a:ext>
                  </a:extLst>
                </a:gridCol>
                <a:gridCol w="2362345">
                  <a:extLst>
                    <a:ext uri="{9D8B030D-6E8A-4147-A177-3AD203B41FA5}">
                      <a16:colId xmlns:a16="http://schemas.microsoft.com/office/drawing/2014/main" val="2172646965"/>
                    </a:ext>
                  </a:extLst>
                </a:gridCol>
                <a:gridCol w="2224398">
                  <a:extLst>
                    <a:ext uri="{9D8B030D-6E8A-4147-A177-3AD203B41FA5}">
                      <a16:colId xmlns:a16="http://schemas.microsoft.com/office/drawing/2014/main" val="933491871"/>
                    </a:ext>
                  </a:extLst>
                </a:gridCol>
              </a:tblGrid>
              <a:tr h="5618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800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Регистрирани </a:t>
                      </a:r>
                      <a:r>
                        <a:rPr lang="bg-BG" sz="1800" kern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читатели: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ЦБ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СБ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56785557"/>
                  </a:ext>
                </a:extLst>
              </a:tr>
              <a:tr h="525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БАН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Bookman Old Style" panose="02050604050505020204" pitchFamily="18" charset="0"/>
                        </a:rPr>
                        <a:t>420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bg-BG" sz="1600" b="1" dirty="0" smtClean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Bookman Old Style" panose="02050604050505020204" pitchFamily="18" charset="0"/>
                        </a:rPr>
                        <a:t>4</a:t>
                      </a:r>
                      <a:r>
                        <a:rPr lang="en-US" sz="1600" b="1" dirty="0">
                          <a:effectLst/>
                          <a:latin typeface="Bookman Old Style" panose="02050604050505020204" pitchFamily="18" charset="0"/>
                        </a:rPr>
                        <a:t> 847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2575423299"/>
                  </a:ext>
                </a:extLst>
              </a:tr>
              <a:tr h="7305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В</a:t>
                      </a:r>
                      <a:r>
                        <a:rPr lang="bg-BG" sz="16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ъншни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effectLst/>
                          <a:latin typeface="Bookman Old Style" panose="02050604050505020204" pitchFamily="18" charset="0"/>
                        </a:rPr>
                        <a:t>220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bg-BG" sz="1600" b="1" dirty="0" smtClean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effectLst/>
                          <a:latin typeface="Bookman Old Style" panose="02050604050505020204" pitchFamily="18" charset="0"/>
                        </a:rPr>
                        <a:t>1</a:t>
                      </a:r>
                      <a:r>
                        <a:rPr lang="bg-BG" sz="1600" b="1" dirty="0">
                          <a:effectLst/>
                          <a:latin typeface="Bookman Old Style" panose="02050604050505020204" pitchFamily="18" charset="0"/>
                        </a:rPr>
                        <a:t> 238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325589"/>
                  </a:ext>
                </a:extLst>
              </a:tr>
              <a:tr h="788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Общо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bg-BG" sz="1600" b="1" dirty="0" smtClean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effectLst/>
                          <a:latin typeface="Bookman Old Style" panose="02050604050505020204" pitchFamily="18" charset="0"/>
                        </a:rPr>
                        <a:t>674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bg-BG" sz="1600" b="1" dirty="0" smtClean="0"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effectLst/>
                          <a:latin typeface="Bookman Old Style" panose="02050604050505020204" pitchFamily="18" charset="0"/>
                        </a:rPr>
                        <a:t>6085</a:t>
                      </a:r>
                      <a:endParaRPr lang="en-US" sz="1600" b="1" dirty="0"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045388784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297260"/>
              </p:ext>
            </p:extLst>
          </p:nvPr>
        </p:nvGraphicFramePr>
        <p:xfrm>
          <a:off x="6883190" y="4028346"/>
          <a:ext cx="4510524" cy="241900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66891">
                  <a:extLst>
                    <a:ext uri="{9D8B030D-6E8A-4147-A177-3AD203B41FA5}">
                      <a16:colId xmlns:a16="http://schemas.microsoft.com/office/drawing/2014/main" val="529753380"/>
                    </a:ext>
                  </a:extLst>
                </a:gridCol>
                <a:gridCol w="1943633">
                  <a:extLst>
                    <a:ext uri="{9D8B030D-6E8A-4147-A177-3AD203B41FA5}">
                      <a16:colId xmlns:a16="http://schemas.microsoft.com/office/drawing/2014/main" val="3310037903"/>
                    </a:ext>
                  </a:extLst>
                </a:gridCol>
              </a:tblGrid>
              <a:tr h="6911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8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Заемна посещения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>
                    <a:solidFill>
                      <a:srgbClr val="CD804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663312"/>
                  </a:ext>
                </a:extLst>
              </a:tr>
              <a:tr h="1036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ЦБ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E5B4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5689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344240704"/>
                  </a:ext>
                </a:extLst>
              </a:tr>
              <a:tr h="691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СБ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33828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1396487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620888"/>
              </p:ext>
            </p:extLst>
          </p:nvPr>
        </p:nvGraphicFramePr>
        <p:xfrm>
          <a:off x="428738" y="4042860"/>
          <a:ext cx="5832123" cy="241900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66017">
                  <a:extLst>
                    <a:ext uri="{9D8B030D-6E8A-4147-A177-3AD203B41FA5}">
                      <a16:colId xmlns:a16="http://schemas.microsoft.com/office/drawing/2014/main" val="820701183"/>
                    </a:ext>
                  </a:extLst>
                </a:gridCol>
                <a:gridCol w="1222086">
                  <a:extLst>
                    <a:ext uri="{9D8B030D-6E8A-4147-A177-3AD203B41FA5}">
                      <a16:colId xmlns:a16="http://schemas.microsoft.com/office/drawing/2014/main" val="3291920043"/>
                    </a:ext>
                  </a:extLst>
                </a:gridCol>
                <a:gridCol w="1222086">
                  <a:extLst>
                    <a:ext uri="{9D8B030D-6E8A-4147-A177-3AD203B41FA5}">
                      <a16:colId xmlns:a16="http://schemas.microsoft.com/office/drawing/2014/main" val="1252919628"/>
                    </a:ext>
                  </a:extLst>
                </a:gridCol>
                <a:gridCol w="821934">
                  <a:extLst>
                    <a:ext uri="{9D8B030D-6E8A-4147-A177-3AD203B41FA5}">
                      <a16:colId xmlns:a16="http://schemas.microsoft.com/office/drawing/2014/main" val="2702303025"/>
                    </a:ext>
                  </a:extLst>
                </a:gridCol>
              </a:tblGrid>
              <a:tr h="11160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Общ брой на </a:t>
                      </a:r>
                      <a:r>
                        <a:rPr lang="bg-BG" sz="16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ползваните</a:t>
                      </a:r>
                      <a:r>
                        <a:rPr lang="bg-BG" sz="1600" baseline="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библиотечни документи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За </a:t>
                      </a:r>
                      <a:r>
                        <a:rPr lang="bg-BG" sz="16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домашен прочит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Читалня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Общо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28607428"/>
                  </a:ext>
                </a:extLst>
              </a:tr>
              <a:tr h="289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40011353"/>
                  </a:ext>
                </a:extLst>
              </a:tr>
              <a:tr h="675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ЦБ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CD804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3956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4463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8419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361973"/>
                  </a:ext>
                </a:extLst>
              </a:tr>
              <a:tr h="3378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СБ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38483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37959</a:t>
                      </a:r>
                      <a:endParaRPr lang="en-US" sz="1600" b="1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71521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27487603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0" y="20978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Обслужване на читателите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27076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827</Words>
  <Application>Microsoft Office PowerPoint</Application>
  <PresentationFormat>Widescreen</PresentationFormat>
  <Paragraphs>354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맑은 고딕</vt:lpstr>
      <vt:lpstr>Arial</vt:lpstr>
      <vt:lpstr>Bookman Old Style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Silvia</dc:creator>
  <cp:lastModifiedBy>Valya</cp:lastModifiedBy>
  <cp:revision>123</cp:revision>
  <dcterms:created xsi:type="dcterms:W3CDTF">2025-01-27T10:11:51Z</dcterms:created>
  <dcterms:modified xsi:type="dcterms:W3CDTF">2025-01-29T15:59:43Z</dcterms:modified>
</cp:coreProperties>
</file>