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8" r:id="rId4"/>
  </p:sldMasterIdLst>
  <p:notesMasterIdLst>
    <p:notesMasterId r:id="rId45"/>
  </p:notesMasterIdLst>
  <p:handoutMasterIdLst>
    <p:handoutMasterId r:id="rId46"/>
  </p:handoutMasterIdLst>
  <p:sldIdLst>
    <p:sldId id="256" r:id="rId5"/>
    <p:sldId id="286" r:id="rId6"/>
    <p:sldId id="294" r:id="rId7"/>
    <p:sldId id="257" r:id="rId8"/>
    <p:sldId id="260" r:id="rId9"/>
    <p:sldId id="287" r:id="rId10"/>
    <p:sldId id="288" r:id="rId11"/>
    <p:sldId id="258" r:id="rId12"/>
    <p:sldId id="289" r:id="rId13"/>
    <p:sldId id="290" r:id="rId14"/>
    <p:sldId id="291" r:id="rId15"/>
    <p:sldId id="29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00" r:id="rId30"/>
    <p:sldId id="261" r:id="rId31"/>
    <p:sldId id="295" r:id="rId32"/>
    <p:sldId id="297" r:id="rId33"/>
    <p:sldId id="296" r:id="rId34"/>
    <p:sldId id="298" r:id="rId35"/>
    <p:sldId id="299" r:id="rId36"/>
    <p:sldId id="316" r:id="rId37"/>
    <p:sldId id="317" r:id="rId38"/>
    <p:sldId id="301" r:id="rId39"/>
    <p:sldId id="302" r:id="rId40"/>
    <p:sldId id="318" r:id="rId41"/>
    <p:sldId id="319" r:id="rId42"/>
    <p:sldId id="285" r:id="rId43"/>
    <p:sldId id="26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350"/>
    <a:srgbClr val="0C4360"/>
    <a:srgbClr val="1B6872"/>
    <a:srgbClr val="63B7C6"/>
    <a:srgbClr val="002136"/>
    <a:srgbClr val="0C75AC"/>
    <a:srgbClr val="002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73607" autoAdjust="0"/>
  </p:normalViewPr>
  <p:slideViewPr>
    <p:cSldViewPr snapToGrid="0">
      <p:cViewPr varScale="1">
        <p:scale>
          <a:sx n="87" d="100"/>
          <a:sy n="87" d="100"/>
        </p:scale>
        <p:origin x="114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2FF6B6-4F8A-40F7-B5F4-FC3996824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0A999-F365-48DF-976A-0517FE045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5457B-CDAE-4DEB-AEC8-C82DE2312E37}" type="datetimeFigureOut">
              <a:rPr lang="en-US" smtClean="0"/>
              <a:t>2/12/2025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35C90-ADBF-4B9E-BE88-E1C8F83E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06A01-6D0A-45EF-A584-05A3361D6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1430A-4AA4-45C8-AC23-CD6B61C41A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0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B78EA-28CE-41D8-9043-90E391E5F567}" type="datetimeFigureOut">
              <a:rPr lang="en-US" noProof="0" smtClean="0"/>
              <a:t>2/12/2025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4D747-9380-41EE-9946-EC9EC0CA5D1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772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4D747-9380-41EE-9946-EC9EC0CA5D1E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637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4D747-9380-41EE-9946-EC9EC0CA5D1E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5318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4D747-9380-41EE-9946-EC9EC0CA5D1E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3908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4D747-9380-41EE-9946-EC9EC0CA5D1E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5763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4D747-9380-41EE-9946-EC9EC0CA5D1E}" type="slidenum">
              <a:rPr lang="en-US" noProof="0" smtClean="0"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926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27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8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2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24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5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018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145163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55478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08196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443725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76393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16552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12068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10642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0611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5328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0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7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8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9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5671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072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675197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3704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708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167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597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650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98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230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7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9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24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8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9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158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7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21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22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919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7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8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9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029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9228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1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569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0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8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960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22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23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390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701" r:id="rId19"/>
    <p:sldLayoutId id="2147483703" r:id="rId20"/>
    <p:sldLayoutId id="2147483651" r:id="rId21"/>
    <p:sldLayoutId id="2147483661" r:id="rId22"/>
    <p:sldLayoutId id="2147483674" r:id="rId23"/>
    <p:sldLayoutId id="2147483665" r:id="rId24"/>
    <p:sldLayoutId id="2147483673" r:id="rId25"/>
    <p:sldLayoutId id="2147483675" r:id="rId26"/>
    <p:sldLayoutId id="2147483676" r:id="rId27"/>
    <p:sldLayoutId id="2147483672" r:id="rId2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3mqT4v2Hg_T_oLDfc6-XOA" TargetMode="External"/><Relationship Id="rId2" Type="http://schemas.openxmlformats.org/officeDocument/2006/relationships/hyperlink" Target="https://www.facebook.com/UKMknjiznica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hyperlink" Target="https://www.instagram.com/ukm_knjiznic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9470" y="418641"/>
            <a:ext cx="9066881" cy="5255047"/>
          </a:xfrm>
        </p:spPr>
        <p:txBody>
          <a:bodyPr/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  <a:t>Участие в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  <a:t>Международна седмица</a:t>
            </a:r>
            <a:b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  <a:t>за обучение по програма „Еразъм“</a:t>
            </a:r>
            <a:b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  <a:t>в Университета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  <a:t>в Марибор, Словения</a:t>
            </a:r>
            <a:b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bg-BG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The University of Maribor</a:t>
            </a:r>
            <a:br>
              <a:rPr lang="en-US" sz="4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4400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 Erasmus Staff </a:t>
            </a:r>
            <a:br>
              <a:rPr lang="en-US" sz="4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Training Week for Librarians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37F64-4C96-4AA8-BB21-E8053A318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8106" y="5982159"/>
            <a:ext cx="5607585" cy="716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400" dirty="0">
                <a:solidFill>
                  <a:schemeClr val="accent6">
                    <a:lumMod val="75000"/>
                  </a:schemeClr>
                </a:solidFill>
              </a:rPr>
              <a:t>м. юни 2024 г.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459" y="77118"/>
            <a:ext cx="9049554" cy="717952"/>
          </a:xfrm>
        </p:spPr>
        <p:txBody>
          <a:bodyPr/>
          <a:lstStyle/>
          <a:p>
            <a:r>
              <a:rPr lang="bg-BG" sz="4000" dirty="0">
                <a:solidFill>
                  <a:schemeClr val="accent6">
                    <a:lumMod val="75000"/>
                  </a:schemeClr>
                </a:solidFill>
              </a:rPr>
              <a:t>Виртуална разходка в библиотеката</a:t>
            </a:r>
            <a:br>
              <a:rPr lang="bg-BG" sz="4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950232"/>
            <a:ext cx="4032174" cy="2985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18" y="3646583"/>
            <a:ext cx="3393195" cy="2886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4029" y="2189629"/>
            <a:ext cx="4414051" cy="34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3" y="59975"/>
            <a:ext cx="9696635" cy="439124"/>
          </a:xfrm>
        </p:spPr>
        <p:txBody>
          <a:bodyPr/>
          <a:lstStyle/>
          <a:p>
            <a:r>
              <a:rPr lang="bg-BG" sz="4000" dirty="0">
                <a:solidFill>
                  <a:schemeClr val="accent6">
                    <a:lumMod val="75000"/>
                  </a:schemeClr>
                </a:solidFill>
              </a:rPr>
              <a:t>Виртуална разходка в библиотеката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29" y="3624617"/>
            <a:ext cx="4047391" cy="2585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43" y="4015648"/>
            <a:ext cx="3426244" cy="2569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42" y="838591"/>
            <a:ext cx="5551278" cy="2498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316" y="1023955"/>
            <a:ext cx="2774854" cy="240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10" y="68284"/>
            <a:ext cx="2356062" cy="33123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79169" y="3424562"/>
            <a:ext cx="3261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Janko Glazer (1893-1975)</a:t>
            </a:r>
            <a:endParaRPr lang="bg-BG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8085" y="6348046"/>
            <a:ext cx="6699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General Rudolf Maister (1874-1934)</a:t>
            </a:r>
            <a:endParaRPr lang="bg-BG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-57837"/>
            <a:ext cx="10858500" cy="1323439"/>
          </a:xfrm>
        </p:spPr>
        <p:txBody>
          <a:bodyPr/>
          <a:lstStyle/>
          <a:p>
            <a:r>
              <a:rPr lang="bg-BG" sz="4000" dirty="0">
                <a:solidFill>
                  <a:schemeClr val="accent6">
                    <a:lumMod val="75000"/>
                  </a:schemeClr>
                </a:solidFill>
              </a:rPr>
              <a:t>Виртуална разходка в библиотеката</a:t>
            </a:r>
            <a:br>
              <a:rPr lang="bg-BG" sz="4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5" y="583894"/>
            <a:ext cx="3581627" cy="2743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88" y="3759505"/>
            <a:ext cx="3461437" cy="2790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82" y="773936"/>
            <a:ext cx="5165686" cy="2324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4" y="3860034"/>
            <a:ext cx="3327093" cy="2495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6" y="3746669"/>
            <a:ext cx="3152435" cy="28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39566"/>
            <a:ext cx="11271250" cy="531697"/>
          </a:xfrm>
        </p:spPr>
        <p:txBody>
          <a:bodyPr>
            <a:noAutofit/>
          </a:bodyPr>
          <a:lstStyle/>
          <a:p>
            <a:r>
              <a:rPr lang="bg-BG" sz="2400" b="1" dirty="0">
                <a:solidFill>
                  <a:schemeClr val="accent6">
                    <a:lumMod val="75000"/>
                  </a:schemeClr>
                </a:solidFill>
              </a:rPr>
              <a:t>Основни функции на библиотечна система на Университета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sz="2400" b="1" dirty="0">
                <a:solidFill>
                  <a:schemeClr val="accent6">
                    <a:lumMod val="75000"/>
                  </a:schemeClr>
                </a:solidFill>
              </a:rPr>
              <a:t> в Марибор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971" y="1376063"/>
            <a:ext cx="4946126" cy="384400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Централна библиотека  и 12 филиални библиотеки при факлутетите,  функционално свързани  в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библиотечна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система;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Обслужва потребители от Словения и чужбина:  студенти, учени, изследователи, преподаватели,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граждани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Има университетска, национална и краеведска функции- културно наследство, организация на знанието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Библиотеката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като «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трето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пространство» – място за прекарване на свободното време</a:t>
            </a:r>
          </a:p>
          <a:p>
            <a:pPr algn="l"/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5" name="AutoShape 2" descr="Vega_galerija_en_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6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2" descr="izum.s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" name="AutoShape 6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" name="Rectangle 10"/>
          <p:cNvSpPr/>
          <p:nvPr/>
        </p:nvSpPr>
        <p:spPr>
          <a:xfrm>
            <a:off x="5457966" y="1312907"/>
            <a:ext cx="47868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комплектуване на библиотечни ресурси;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междубиблиотечно заемане;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отчисляване на библиотечни материали;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библиографска дейност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програми за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информационна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грамотност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поддържане на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платформата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за електронни ресурси;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поддържане на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цифровата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библиотека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Helpdesk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за проверка за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плагиатство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отворен научен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информационен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пункт за университета;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помощ на други университетски библиотеки;</a:t>
            </a:r>
          </a:p>
        </p:txBody>
      </p:sp>
    </p:spTree>
    <p:extLst>
      <p:ext uri="{BB962C8B-B14F-4D97-AF65-F5344CB8AC3E}">
        <p14:creationId xmlns:p14="http://schemas.microsoft.com/office/powerpoint/2010/main" val="2899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5" name="AutoShape 2" descr="Vega_galerija_en_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6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2" descr="izum.s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" name="AutoShape 6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" name="Oval 12"/>
          <p:cNvSpPr/>
          <p:nvPr/>
        </p:nvSpPr>
        <p:spPr>
          <a:xfrm>
            <a:off x="820582" y="1831038"/>
            <a:ext cx="3511897" cy="21830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Кооперативна онлайн библиографска система и услуги – COBISS</a:t>
            </a:r>
            <a:endParaRPr lang="bg-BG" dirty="0">
              <a:solidFill>
                <a:schemeClr val="tx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828800" y="312737"/>
            <a:ext cx="8406741" cy="799371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Словенска библиотечна система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70" y="5331632"/>
            <a:ext cx="2170340" cy="127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15" y="5254094"/>
            <a:ext cx="2248929" cy="135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6231607" y="1899412"/>
            <a:ext cx="3762446" cy="21830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Виртуална библиотека на Словения -достъп на «едно гише» до информация от над 900 словенски библиотеки.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BA24970-EC87-B72B-A326-C3F713583B01}"/>
              </a:ext>
            </a:extLst>
          </p:cNvPr>
          <p:cNvSpPr/>
          <p:nvPr/>
        </p:nvSpPr>
        <p:spPr>
          <a:xfrm rot="19207838">
            <a:off x="7325014" y="1020703"/>
            <a:ext cx="243917" cy="90573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49486F8-B26F-69EE-E8C1-69FB3961E45C}"/>
              </a:ext>
            </a:extLst>
          </p:cNvPr>
          <p:cNvSpPr/>
          <p:nvPr/>
        </p:nvSpPr>
        <p:spPr>
          <a:xfrm rot="2002553">
            <a:off x="2939453" y="990641"/>
            <a:ext cx="253464" cy="8540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50810B88-D12B-1E21-B731-9487059F310B}"/>
              </a:ext>
            </a:extLst>
          </p:cNvPr>
          <p:cNvSpPr/>
          <p:nvPr/>
        </p:nvSpPr>
        <p:spPr>
          <a:xfrm>
            <a:off x="4490889" y="2661840"/>
            <a:ext cx="1582307" cy="566374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2EB498D-FA76-8E4C-D6E1-A85A6214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6" y="5331633"/>
            <a:ext cx="2269714" cy="127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7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2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322" y="220765"/>
            <a:ext cx="5690586" cy="531639"/>
          </a:xfrm>
        </p:spPr>
        <p:txBody>
          <a:bodyPr>
            <a:normAutofit/>
          </a:bodyPr>
          <a:lstStyle/>
          <a:p>
            <a:r>
              <a:rPr lang="bg-BG" sz="2400" b="1" dirty="0">
                <a:solidFill>
                  <a:schemeClr val="accent6">
                    <a:lumMod val="75000"/>
                  </a:schemeClr>
                </a:solidFill>
              </a:rPr>
              <a:t>Споделена система за каталогизиране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5" name="AutoShape 2" descr="Vega_galerija_en_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6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2" descr="izum.s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" name="AutoShape 6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07363"/>
            <a:ext cx="4290115" cy="533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05685" y="1207363"/>
            <a:ext cx="56905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През 1987 г. система за споделена каталогизация е разработена от IZUM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Най-старият библиографски запис в COBIB е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създаден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в UKM през 1984 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През 1991 г. IZUM популяризира COBISS 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като надстройка на системата за 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споделена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       каталогизация</a:t>
            </a:r>
          </a:p>
        </p:txBody>
      </p:sp>
      <p:sp>
        <p:nvSpPr>
          <p:cNvPr id="13" name="Rectangle 12"/>
          <p:cNvSpPr/>
          <p:nvPr/>
        </p:nvSpPr>
        <p:spPr>
          <a:xfrm rot="10800000" flipV="1">
            <a:off x="4883055" y="3876313"/>
            <a:ext cx="5185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COBIB включва авторитетна база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данни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CONOR (нормативна база данни за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лични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и      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корпоративни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имена)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SGC (нормативна база данни за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предметни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рубрики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цифрово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хранилище dCOBISS (за съхраняване на най-често срещаните видове цифрови обекти и управление на цифрово съдържание)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други локални приложения.</a:t>
            </a:r>
            <a:endParaRPr lang="bg-BG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587" y="427261"/>
            <a:ext cx="1902941" cy="56871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COBISS3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AutoShape 2" descr="Vega_galerija_en_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6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2" descr="izum.s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" name="AutoShape 6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12775" y="1507524"/>
            <a:ext cx="2748263" cy="4460789"/>
          </a:xfrm>
        </p:spPr>
        <p:txBody>
          <a:bodyPr>
            <a:normAutofit/>
          </a:bodyPr>
          <a:lstStyle/>
          <a:p>
            <a:r>
              <a:rPr lang="ru-RU" dirty="0"/>
              <a:t>.</a:t>
            </a:r>
            <a:endParaRPr lang="bg-BG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42" y="465137"/>
            <a:ext cx="5250580" cy="378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60375" y="1239161"/>
            <a:ext cx="563562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Cobiss3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е 3-то поколение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софтуер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Включва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няколко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локални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приложения:</a:t>
            </a:r>
            <a:endParaRPr lang="bg-BG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bg-BG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C3/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Каталогизация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C3/Acquisitions</a:t>
            </a:r>
            <a:endParaRPr lang="bg-BG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C3/Serials </a:t>
            </a:r>
            <a:endParaRPr lang="bg-BG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C3/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Електронни ресурси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C3/Holdings </a:t>
            </a:r>
            <a:endParaRPr lang="bg-BG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C3/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Междубиблиотечно заемане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C3/Reports</a:t>
            </a:r>
            <a:endParaRPr lang="bg-BG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C3/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Администриране на приложения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295" y="5186259"/>
            <a:ext cx="103311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*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</a:rPr>
              <a:t>Clib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и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Ccat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са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новото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4-то поколение софтуер за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каталогизиране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Двете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системи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се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използват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от 2024 г.  Могат да се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достъпят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през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интернет браузър, посредством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персонален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компютър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, таблет или смарт телефон, като не е необходимо да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бъде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инсталирано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</a:rPr>
              <a:t>допълнително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 приложение. </a:t>
            </a:r>
            <a:endParaRPr lang="bg-BG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Vega_galerija_en_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6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2" descr="izum.s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" name="AutoShape 6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541464" y="2141538"/>
            <a:ext cx="3378457" cy="4059614"/>
          </a:xfrm>
        </p:spPr>
        <p:txBody>
          <a:bodyPr>
            <a:normAutofit/>
          </a:bodyPr>
          <a:lstStyle/>
          <a:p>
            <a:r>
              <a:rPr lang="ru-RU" dirty="0"/>
              <a:t>.</a:t>
            </a:r>
            <a:endParaRPr lang="bg-BG" dirty="0"/>
          </a:p>
        </p:txBody>
      </p:sp>
      <p:sp>
        <p:nvSpPr>
          <p:cNvPr id="3" name="Rectangle 2"/>
          <p:cNvSpPr/>
          <p:nvPr/>
        </p:nvSpPr>
        <p:spPr>
          <a:xfrm>
            <a:off x="73670" y="1836739"/>
            <a:ext cx="464005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solidFill>
                  <a:schemeClr val="accent6">
                    <a:lumMod val="75000"/>
                  </a:schemeClr>
                </a:solidFill>
              </a:rPr>
              <a:t>Формат и стандарти за описание</a:t>
            </a:r>
          </a:p>
          <a:p>
            <a:pPr algn="just"/>
            <a:endParaRPr lang="bg-BG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За обмен на данни в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системата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COBISS</a:t>
            </a:r>
          </a:p>
          <a:p>
            <a:pPr algn="just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COMARC:формат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COMARC/B за библиографски данни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COMARC/A за авторитетни данни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COMARC/H за данни за фонда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за международен обмен на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данни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MARC 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правила за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каталогизиране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ISBD</a:t>
            </a:r>
            <a:endParaRPr lang="bg-B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693" y="369827"/>
            <a:ext cx="6710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Процес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на каталогизиране в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споделена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система</a:t>
            </a:r>
            <a:endParaRPr lang="bg-BG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3728" y="1476614"/>
            <a:ext cx="4349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CONOR</a:t>
            </a:r>
          </a:p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нормативна  база данни, записи за лично име.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всички записи от тази база данни се експортират и включват във файла на виртуалния международен орган (VIAF)</a:t>
            </a:r>
          </a:p>
          <a:p>
            <a:endParaRPr lang="bg-B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95633" y="3784938"/>
            <a:ext cx="53751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UMK в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цифри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1.162.022 библиотечни материали с 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инвентарен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номер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673 445 библиографски записа в каталога на 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UKM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ок. 20 000 библиографски записа на година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ок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. 2200 нови авторитетни записа/година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26 каталогизатори (поне привилегия A)</a:t>
            </a:r>
          </a:p>
        </p:txBody>
      </p:sp>
    </p:spTree>
    <p:extLst>
      <p:ext uri="{BB962C8B-B14F-4D97-AF65-F5344CB8AC3E}">
        <p14:creationId xmlns:p14="http://schemas.microsoft.com/office/powerpoint/2010/main" val="220624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3" y="123568"/>
            <a:ext cx="3744096" cy="584775"/>
          </a:xfrm>
        </p:spPr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COBISS+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90B5C6-1CB0-445E-99D1-8E2FE8C5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4A61-D199-469B-AB0C-B68F82B50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H="1">
            <a:off x="6826927" y="1639730"/>
            <a:ext cx="4740675" cy="4114800"/>
          </a:xfrm>
        </p:spPr>
        <p:txBody>
          <a:bodyPr>
            <a:normAutofit/>
          </a:bodyPr>
          <a:lstStyle/>
          <a:p>
            <a:r>
              <a:rPr lang="bg-BG" sz="3200" dirty="0">
                <a:solidFill>
                  <a:schemeClr val="accent6">
                    <a:lumMod val="75000"/>
                  </a:schemeClr>
                </a:solidFill>
              </a:rPr>
              <a:t>Потребителски (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OPAC</a:t>
            </a:r>
            <a:r>
              <a:rPr lang="bg-BG" sz="3200" dirty="0">
                <a:solidFill>
                  <a:schemeClr val="accent6">
                    <a:lumMod val="75000"/>
                  </a:schemeClr>
                </a:solidFill>
              </a:rPr>
              <a:t>)каталог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Търсене на материали в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споделен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каталог в цялата библиотечна мрежа или само в една библиотека.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4" y="1195126"/>
            <a:ext cx="6252519" cy="527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85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27557" cy="1346887"/>
          </a:xfrm>
        </p:spPr>
        <p:txBody>
          <a:bodyPr>
            <a:normAutofit fontScale="90000"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/>
            </a:r>
            <a:br>
              <a:rPr lang="it-IT" sz="3200" b="1" dirty="0">
                <a:solidFill>
                  <a:schemeClr val="bg1"/>
                </a:solidFill>
              </a:rPr>
            </a:br>
            <a:r>
              <a:rPr lang="it-IT" sz="3200" b="1" dirty="0">
                <a:solidFill>
                  <a:schemeClr val="bg1"/>
                </a:solidFill>
              </a:rPr>
              <a:t/>
            </a:r>
            <a:br>
              <a:rPr lang="it-IT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4126B4-1E6C-4FFF-9282-40E18A85A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375" y="556055"/>
            <a:ext cx="4457614" cy="1050324"/>
          </a:xfrm>
        </p:spPr>
        <p:txBody>
          <a:bodyPr/>
          <a:lstStyle/>
          <a:p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</a:rPr>
              <a:t>COBISSEla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4962" y="5993026"/>
            <a:ext cx="541636" cy="2553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AutoShape 2" descr="Logotip Vega - be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Vega_galerija_en_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55574" y="1516195"/>
            <a:ext cx="5490623" cy="4785749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нова платформа, чрез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която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се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осъществява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пълна верига на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достигане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електронната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книга от издателя до читателя.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издателят може  да качва електронни книги, които след това могат да бъдат заемани на потребителите.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всички метаданни, използвани в CobissEla, са взети от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Cobiss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bg-B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50" y="1346887"/>
            <a:ext cx="5955957" cy="525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9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22" y="160338"/>
            <a:ext cx="8069534" cy="787113"/>
          </a:xfrm>
        </p:spPr>
        <p:txBody>
          <a:bodyPr>
            <a:normAutofit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Марибор, Словения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754217"/>
            <a:ext cx="6731306" cy="3494182"/>
          </a:xfrm>
        </p:spPr>
        <p:txBody>
          <a:bodyPr/>
          <a:lstStyle/>
          <a:p>
            <a:pPr marL="342000" indent="-342000" algn="l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втори по-големина град в страната след столицата Любляна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население от около 100 000 души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разположен на двата бряга на река Драва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през 2022 г. заедно с гр. Гимараеш, Португалия, е Европейска столица на културата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AutoShape 2" descr="Maribor location on the Slovenia Map - Ontheworldma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Map of Slovenia | RailPas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10" y="1222872"/>
            <a:ext cx="4802186" cy="310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894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4" y="160338"/>
            <a:ext cx="5753623" cy="828203"/>
          </a:xfrm>
        </p:spPr>
        <p:txBody>
          <a:bodyPr>
            <a:normAutofit fontScale="90000"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/>
            </a:r>
            <a:br>
              <a:rPr lang="it-IT" sz="3200" b="1" dirty="0">
                <a:solidFill>
                  <a:schemeClr val="bg1"/>
                </a:solidFill>
              </a:rPr>
            </a:br>
            <a:r>
              <a:rPr lang="it-IT" sz="3200" b="1" dirty="0">
                <a:solidFill>
                  <a:schemeClr val="bg1"/>
                </a:solidFill>
              </a:rPr>
              <a:t/>
            </a:r>
            <a:br>
              <a:rPr lang="it-IT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>
            <a:off x="806604" y="1485796"/>
            <a:ext cx="9290865" cy="13345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Библиотеката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може да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бъде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достъпна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директно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от OPAC (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потребителски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каталог)</a:t>
            </a:r>
            <a:r>
              <a:rPr lang="ru-RU" sz="2000" dirty="0"/>
              <a:t>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Метаданните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се превеждат от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obiss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 цифровата библиотека на Марибор.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AutoShape 2" descr="Logotip Vega - be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Vega_galerija_en_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14202"/>
            <a:ext cx="5215416" cy="358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04" y="3125128"/>
            <a:ext cx="5753622" cy="358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74126B4-1E6C-4FFF-9282-40E18A85A07F}"/>
              </a:ext>
            </a:extLst>
          </p:cNvPr>
          <p:cNvSpPr txBox="1">
            <a:spLocks/>
          </p:cNvSpPr>
          <p:nvPr/>
        </p:nvSpPr>
        <p:spPr>
          <a:xfrm>
            <a:off x="1046301" y="330200"/>
            <a:ext cx="6502285" cy="4658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672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8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Дигитална библиотека на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UMK</a:t>
            </a:r>
          </a:p>
        </p:txBody>
      </p:sp>
    </p:spTree>
    <p:extLst>
      <p:ext uri="{BB962C8B-B14F-4D97-AF65-F5344CB8AC3E}">
        <p14:creationId xmlns:p14="http://schemas.microsoft.com/office/powerpoint/2010/main" val="18399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27557" cy="1346887"/>
          </a:xfrm>
        </p:spPr>
        <p:txBody>
          <a:bodyPr>
            <a:normAutofit fontScale="90000"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/>
            </a:r>
            <a:br>
              <a:rPr lang="it-IT" sz="3200" b="1" dirty="0">
                <a:solidFill>
                  <a:schemeClr val="bg1"/>
                </a:solidFill>
              </a:rPr>
            </a:br>
            <a:r>
              <a:rPr lang="it-IT" sz="3200" b="1" dirty="0">
                <a:solidFill>
                  <a:schemeClr val="bg1"/>
                </a:solidFill>
              </a:rPr>
              <a:t/>
            </a:r>
            <a:br>
              <a:rPr lang="it-IT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AutoShape 2" descr="Logotip Vega - be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Vega_galerija_en_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27" y="1532239"/>
            <a:ext cx="5943600" cy="489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32239"/>
            <a:ext cx="4803775" cy="489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 txBox="1">
            <a:spLocks/>
          </p:cNvSpPr>
          <p:nvPr/>
        </p:nvSpPr>
        <p:spPr>
          <a:xfrm>
            <a:off x="230187" y="504728"/>
            <a:ext cx="6867182" cy="55635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Дигитален </a:t>
            </a:r>
            <a:r>
              <a:rPr lang="bg-BG" b="1" dirty="0" err="1">
                <a:solidFill>
                  <a:schemeClr val="accent6">
                    <a:lumMod val="75000"/>
                  </a:schemeClr>
                </a:solidFill>
              </a:rPr>
              <a:t>репозиториум</a:t>
            </a:r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DR UML →dLib</a:t>
            </a:r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465138"/>
            <a:ext cx="11296620" cy="641351"/>
          </a:xfrm>
        </p:spPr>
        <p:txBody>
          <a:bodyPr>
            <a:normAutofit/>
          </a:bodyPr>
          <a:lstStyle/>
          <a:p>
            <a:r>
              <a:rPr lang="bg-BG" sz="3200" b="1" dirty="0">
                <a:solidFill>
                  <a:schemeClr val="accent6">
                    <a:lumMod val="75000"/>
                  </a:schemeClr>
                </a:solidFill>
              </a:rPr>
              <a:t>Академична цифрова колекция на Словения (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ADZ</a:t>
            </a:r>
            <a:r>
              <a:rPr lang="bg-BG" sz="32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AutoShape 2" descr="Logotip Vega - be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Vega_galerija_en_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1421329"/>
            <a:ext cx="8542480" cy="52763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15" name="Down Arrow 14"/>
          <p:cNvSpPr/>
          <p:nvPr/>
        </p:nvSpPr>
        <p:spPr>
          <a:xfrm>
            <a:off x="6899889" y="3459893"/>
            <a:ext cx="484632" cy="12727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188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337"/>
            <a:ext cx="9724768" cy="129776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Electronic Discovery Service of University of Maribor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AutoShape 2" descr="Logotip Vega - be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Vega_galerija_en_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8" name="Slika 9">
            <a:extLst>
              <a:ext uri="{FF2B5EF4-FFF2-40B4-BE49-F238E27FC236}">
                <a16:creationId xmlns:a16="http://schemas.microsoft.com/office/drawing/2014/main" id="{05B30E1E-9BC7-F957-B046-844EC4D9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742"/>
            <a:ext cx="4350014" cy="3440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značba mesta vsebine 5">
            <a:extLst>
              <a:ext uri="{FF2B5EF4-FFF2-40B4-BE49-F238E27FC236}">
                <a16:creationId xmlns:a16="http://schemas.microsoft.com/office/drawing/2014/main" id="{7A28AB3C-1F1E-1139-AEC9-6D8E2F7A7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9087" y="1505975"/>
            <a:ext cx="7142205" cy="486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3515497" y="3558746"/>
            <a:ext cx="2384854" cy="81554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0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39" y="480781"/>
            <a:ext cx="9020432" cy="584775"/>
          </a:xfrm>
        </p:spPr>
        <p:txBody>
          <a:bodyPr/>
          <a:lstStyle/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Електронни ресурси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90B5C6-1CB0-445E-99D1-8E2FE8C5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4A61-D199-469B-AB0C-B68F82B50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701" y="1542108"/>
            <a:ext cx="5279454" cy="2792742"/>
          </a:xfrm>
        </p:spPr>
        <p:txBody>
          <a:bodyPr>
            <a:normAutofit/>
          </a:bodyPr>
          <a:lstStyle/>
          <a:p>
            <a:pPr algn="just"/>
            <a:r>
              <a:rPr lang="bg-BG" sz="2400" i="1" dirty="0">
                <a:solidFill>
                  <a:schemeClr val="accent6">
                    <a:lumMod val="75000"/>
                  </a:schemeClr>
                </a:solidFill>
              </a:rPr>
              <a:t>Организационна рамка на комплектуването</a:t>
            </a:r>
          </a:p>
          <a:p>
            <a:pPr algn="just"/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Библиотеката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на UKМ администрира 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управлява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консорциум за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абонамент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Придобитите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е-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ресурси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достъпни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за всички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факултети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целия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университет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7650" y="1542108"/>
            <a:ext cx="6007482" cy="327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bg-BG" sz="2400" i="1" dirty="0">
                <a:solidFill>
                  <a:schemeClr val="accent6">
                    <a:lumMod val="75000"/>
                  </a:schemeClr>
                </a:solidFill>
              </a:rPr>
              <a:t>Официални консорциуми, признати от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ARIS</a:t>
            </a:r>
            <a:endParaRPr lang="bg-BG" sz="2400" i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bg-BG" sz="2400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Консорциуми в Централна технологична библиотека (за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ScienceDirect, SpringerLink, Wiley Online Library,ACS, IEEE, JSTOR, Nature, RSC)</a:t>
            </a:r>
            <a:endParaRPr lang="bg-BG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COSEC </a:t>
            </a: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Консорциуми към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Национална и Университетска библиотека в Любляна (за статии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EBSCOhost, EMERALD, SAGE, PSYCA,</a:t>
            </a: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Тейлър и Франсис)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 Национален лиценз за достъп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WoS, ProQuest – PQDT</a:t>
            </a: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Глобален)</a:t>
            </a:r>
          </a:p>
        </p:txBody>
      </p:sp>
    </p:spTree>
    <p:extLst>
      <p:ext uri="{BB962C8B-B14F-4D97-AF65-F5344CB8AC3E}">
        <p14:creationId xmlns:p14="http://schemas.microsoft.com/office/powerpoint/2010/main" val="222014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077" y="445271"/>
            <a:ext cx="5248862" cy="584775"/>
          </a:xfrm>
        </p:spPr>
        <p:txBody>
          <a:bodyPr/>
          <a:lstStyle/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Електронни ресурси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90B5C6-1CB0-445E-99D1-8E2FE8C5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4118" y="1331651"/>
            <a:ext cx="7920680" cy="829822"/>
          </a:xfrm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Финансиране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за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комплектуване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на научна литература в евро</a:t>
            </a:r>
            <a:endParaRPr lang="bg-BG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065681"/>
              </p:ext>
            </p:extLst>
          </p:nvPr>
        </p:nvGraphicFramePr>
        <p:xfrm>
          <a:off x="702295" y="2574891"/>
          <a:ext cx="6994644" cy="3696134"/>
        </p:xfrm>
        <a:graphic>
          <a:graphicData uri="http://schemas.openxmlformats.org/drawingml/2006/table">
            <a:tbl>
              <a:tblPr firstRow="1" firstCol="1" bandRow="1"/>
              <a:tblGrid>
                <a:gridCol w="3497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2012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3.055.000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2013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2.960.000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2014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2.960.000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2015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2.950.000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2016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3.200.000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2017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3.300.000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2018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4.314.593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4.200.000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2020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4.200.000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2021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4.700.000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2022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5.400.000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2023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5.600.000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2024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5.600.000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6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" y="1"/>
            <a:ext cx="10632827" cy="808892"/>
          </a:xfrm>
        </p:spPr>
        <p:txBody>
          <a:bodyPr>
            <a:normAutofit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Връзки с обществеността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60484" y="738553"/>
            <a:ext cx="6180991" cy="5972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Социалните медии: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bg-BG" sz="2000" dirty="0">
              <a:solidFill>
                <a:schemeClr val="accent6">
                  <a:lumMod val="75000"/>
                </a:schemeClr>
              </a:solidFill>
              <a:hlinkClick r:id="rId2"/>
            </a:endParaRP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https://www.facebook.com/UKMknjiznica/</a:t>
            </a:r>
            <a:r>
              <a:rPr lang="bg-BG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g-BG" sz="1800" dirty="0">
                <a:solidFill>
                  <a:schemeClr val="accent6">
                    <a:lumMod val="75000"/>
                  </a:schemeClr>
                </a:solidFill>
              </a:rPr>
              <a:t>- редовно публикуване на важни съобщения, новини и различни събития; над 3 хил. последователи и харесвания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https://www.youtube.com/channel/UC3mqT4v2Hg_T_oLDfc6-XOA</a:t>
            </a:r>
            <a:r>
              <a:rPr lang="bg-BG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g-BG" sz="1800" dirty="0">
                <a:solidFill>
                  <a:schemeClr val="accent6">
                    <a:lumMod val="75000"/>
                  </a:schemeClr>
                </a:solidFill>
              </a:rPr>
              <a:t>- предимно материали от инициативата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The University of Maribor Open Science Summer School course</a:t>
            </a:r>
            <a:r>
              <a:rPr lang="bg-BG" sz="1800" dirty="0">
                <a:solidFill>
                  <a:schemeClr val="accent6">
                    <a:lumMod val="75000"/>
                  </a:schemeClr>
                </a:solidFill>
              </a:rPr>
              <a:t> в библиотеката от 2022 г., 71 клипа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https://www.instagram.com/ukm_knjiznica/</a:t>
            </a:r>
            <a:r>
              <a:rPr lang="bg-BG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g-BG" sz="1800" dirty="0">
                <a:solidFill>
                  <a:schemeClr val="accent6">
                    <a:lumMod val="75000"/>
                  </a:schemeClr>
                </a:solidFill>
              </a:rPr>
              <a:t>- над 300 публикации и над 600 последователи</a:t>
            </a:r>
          </a:p>
          <a:p>
            <a:pPr marL="0" indent="0">
              <a:buNone/>
            </a:pPr>
            <a:endParaRPr lang="bg-BG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bg-BG" sz="2200" b="1" i="1" dirty="0">
                <a:solidFill>
                  <a:schemeClr val="accent6">
                    <a:lumMod val="75000"/>
                  </a:schemeClr>
                </a:solidFill>
              </a:rPr>
              <a:t>Не какво правим в библиотеката,</a:t>
            </a:r>
          </a:p>
          <a:p>
            <a:pPr marL="0" indent="0" algn="ctr">
              <a:buNone/>
            </a:pPr>
            <a:r>
              <a:rPr lang="bg-BG" sz="2200" b="1" i="1" dirty="0">
                <a:solidFill>
                  <a:schemeClr val="accent6">
                    <a:lumMod val="75000"/>
                  </a:schemeClr>
                </a:solidFill>
              </a:rPr>
              <a:t>а какво можем да предложим!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0489" y="1489442"/>
            <a:ext cx="5969000" cy="3146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477" y="3159908"/>
            <a:ext cx="4052274" cy="35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747" y="1"/>
            <a:ext cx="9234850" cy="791308"/>
          </a:xfrm>
        </p:spPr>
        <p:txBody>
          <a:bodyPr>
            <a:normAutofit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Връзки с обществеността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00" y="1273362"/>
            <a:ext cx="4718050" cy="183189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8" y="3105259"/>
            <a:ext cx="6231792" cy="349867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 txBox="1">
            <a:spLocks/>
          </p:cNvSpPr>
          <p:nvPr/>
        </p:nvSpPr>
        <p:spPr>
          <a:xfrm>
            <a:off x="6865050" y="791309"/>
            <a:ext cx="5136449" cy="64623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6000" b="1" dirty="0">
                <a:solidFill>
                  <a:schemeClr val="accent6">
                    <a:lumMod val="75000"/>
                  </a:schemeClr>
                </a:solidFill>
              </a:rPr>
              <a:t>Други специфични канали</a:t>
            </a:r>
          </a:p>
          <a:p>
            <a:pPr marL="0" indent="0">
              <a:buNone/>
            </a:pPr>
            <a:r>
              <a:rPr lang="bg-BG" sz="6000" b="1" dirty="0">
                <a:solidFill>
                  <a:schemeClr val="accent6">
                    <a:lumMod val="75000"/>
                  </a:schemeClr>
                </a:solidFill>
              </a:rPr>
              <a:t>за връзка с потребителите:</a:t>
            </a: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4500" dirty="0">
                <a:solidFill>
                  <a:schemeClr val="accent6">
                    <a:lumMod val="75000"/>
                  </a:schemeClr>
                </a:solidFill>
              </a:rPr>
              <a:t>COBISS </a:t>
            </a:r>
            <a:r>
              <a:rPr lang="en-GB" sz="4500" dirty="0">
                <a:solidFill>
                  <a:schemeClr val="accent6">
                    <a:lumMod val="75000"/>
                  </a:schemeClr>
                </a:solidFill>
              </a:rPr>
              <a:t>notifications – </a:t>
            </a:r>
            <a:r>
              <a:rPr lang="bg-BG" sz="4500" dirty="0">
                <a:solidFill>
                  <a:schemeClr val="accent6">
                    <a:lumMod val="75000"/>
                  </a:schemeClr>
                </a:solidFill>
              </a:rPr>
              <a:t>персонализирани директни съобщения за регистриралите се в системата читатели, предимно свързани с библиотечните материали </a:t>
            </a:r>
            <a:endParaRPr lang="en-US" sz="45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bg-BG" sz="4500" dirty="0">
                <a:solidFill>
                  <a:schemeClr val="accent6">
                    <a:lumMod val="75000"/>
                  </a:schemeClr>
                </a:solidFill>
              </a:rPr>
              <a:t>различни електронни услуги – заемане на книги, изпращане на статии и междубиблиотечно заемане след попълване и изпращане на съответната онлайн форма </a:t>
            </a:r>
          </a:p>
          <a:p>
            <a:r>
              <a:rPr lang="bg-BG" sz="4500" dirty="0">
                <a:solidFill>
                  <a:schemeClr val="accent6">
                    <a:lumMod val="75000"/>
                  </a:schemeClr>
                </a:solidFill>
              </a:rPr>
              <a:t>уговаряне на лична консултация па определена тема</a:t>
            </a:r>
            <a:endParaRPr lang="en-US" sz="45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bg-BG" sz="4500" dirty="0">
                <a:solidFill>
                  <a:schemeClr val="accent6">
                    <a:lumMod val="75000"/>
                  </a:schemeClr>
                </a:solidFill>
              </a:rPr>
              <a:t>Информационен бюлетин за новостите в библиотеката</a:t>
            </a:r>
            <a:endParaRPr lang="en-US" sz="45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bg-BG" sz="4500" dirty="0">
                <a:solidFill>
                  <a:schemeClr val="accent6">
                    <a:lumMod val="75000"/>
                  </a:schemeClr>
                </a:solidFill>
              </a:rPr>
              <a:t>ориентировъчни табели, вкл. цитати от известни личности и/или произведения</a:t>
            </a:r>
            <a:endParaRPr lang="en-US" sz="45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bg-BG" sz="4500" dirty="0">
                <a:solidFill>
                  <a:schemeClr val="accent6">
                    <a:lumMod val="75000"/>
                  </a:schemeClr>
                </a:solidFill>
              </a:rPr>
              <a:t>различни фокус групи </a:t>
            </a:r>
            <a:r>
              <a:rPr lang="en-US" sz="45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bg-BG" sz="4500" dirty="0">
                <a:solidFill>
                  <a:schemeClr val="accent6">
                    <a:lumMod val="75000"/>
                  </a:schemeClr>
                </a:solidFill>
              </a:rPr>
              <a:t>студенти, изследователи, преподаватели</a:t>
            </a:r>
            <a:r>
              <a:rPr lang="en-US" sz="45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bg-BG" sz="45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bg-BG" sz="4500" dirty="0">
                <a:solidFill>
                  <a:schemeClr val="accent6">
                    <a:lumMod val="75000"/>
                  </a:schemeClr>
                </a:solidFill>
              </a:rPr>
              <a:t>обратна връзка от потребителите – изпращане на мнения и/или предложения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0" y="53790"/>
            <a:ext cx="2282585" cy="21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668" y="61547"/>
            <a:ext cx="9146927" cy="580291"/>
          </a:xfrm>
        </p:spPr>
        <p:txBody>
          <a:bodyPr>
            <a:normAutofit fontScale="90000"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Университетското издателство</a:t>
            </a:r>
            <a:br>
              <a:rPr lang="bg-BG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https://press.um.si/index.php/ump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" y="824715"/>
            <a:ext cx="4718050" cy="278351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3792" y="1266092"/>
            <a:ext cx="6277707" cy="2540977"/>
          </a:xfrm>
        </p:spPr>
        <p:txBody>
          <a:bodyPr>
            <a:normAutofit fontScale="92500" lnSpcReduction="10000"/>
          </a:bodyPr>
          <a:lstStyle/>
          <a:p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открито е официално през 2008 г., но работи на пълен капацитет от 2016 г. </a:t>
            </a:r>
          </a:p>
          <a:p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обслужва основно нуждите на издателската дейност на университета и неговите членове и се стреми да я популяризира</a:t>
            </a:r>
          </a:p>
          <a:p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издава книги, списания, учебници и други издания в различни области на науката: технологии, изкуство, хуманитарни и социални науки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4" y="3738348"/>
            <a:ext cx="4866541" cy="2892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76" y="4183940"/>
            <a:ext cx="5750169" cy="25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6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668" y="61547"/>
            <a:ext cx="9146927" cy="580291"/>
          </a:xfrm>
        </p:spPr>
        <p:txBody>
          <a:bodyPr>
            <a:normAutofit fontScale="90000"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Университетското издателство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" y="690008"/>
            <a:ext cx="7183069" cy="50895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38293" y="1450730"/>
            <a:ext cx="45192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900" dirty="0">
                <a:solidFill>
                  <a:schemeClr val="accent6">
                    <a:lumMod val="75000"/>
                  </a:schemeClr>
                </a:solidFill>
              </a:rPr>
              <a:t>предлага както печатни, така и електронни заглавия на свободен достъп </a:t>
            </a:r>
            <a:endParaRPr lang="en-US" sz="19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920" y="2545551"/>
            <a:ext cx="5226073" cy="420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2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BD8413-C238-49D7-A4E1-E8FEF181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069" y="198304"/>
            <a:ext cx="8158688" cy="661012"/>
          </a:xfrm>
        </p:spPr>
        <p:txBody>
          <a:bodyPr>
            <a:noAutofit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Марибор, Словения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4BF10-2B55-43AB-9F77-F1A14103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3" y="1298929"/>
            <a:ext cx="7039778" cy="44397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7686" y="1651957"/>
            <a:ext cx="5442336" cy="38570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72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707" y="307731"/>
            <a:ext cx="9190889" cy="545123"/>
          </a:xfrm>
        </p:spPr>
        <p:txBody>
          <a:bodyPr>
            <a:normAutofit fontScale="90000"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Библиотеката</a:t>
            </a:r>
            <a:br>
              <a:rPr lang="bg-BG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на Медицинския факултет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131" y="1494693"/>
            <a:ext cx="5495191" cy="4642338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част от цялостната библиотечно-информационна система на университета</a:t>
            </a:r>
          </a:p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предоставя пълен спектър от услуги и информационни ресурси за образование и изследване</a:t>
            </a:r>
          </a:p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комплектува, обработва и предоставя професионална литература за подготовка на медицински сестри, в областта на биоинформатиката, здравеопазването и медицината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00" y="1186962"/>
            <a:ext cx="6257123" cy="3182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6" y="4062047"/>
            <a:ext cx="5468816" cy="26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937" y="307731"/>
            <a:ext cx="8880229" cy="863597"/>
          </a:xfrm>
        </p:spPr>
        <p:txBody>
          <a:bodyPr>
            <a:normAutofit fontScale="90000"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Библиотеката</a:t>
            </a:r>
            <a:br>
              <a:rPr lang="bg-BG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на Медицинския факултет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8600" y="2074985"/>
            <a:ext cx="5152292" cy="4062046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разположена е на първия етаж на сградата на факултета и заема площ от 109 кв. м</a:t>
            </a:r>
          </a:p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читалня с 15 работни места и 3 компютъра </a:t>
            </a:r>
          </a:p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предлага книги, учебници, периодични издания, дисертации, специализирани бази данни и електронни материали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7239" y="751255"/>
            <a:ext cx="4631596" cy="3473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14" y="2927843"/>
            <a:ext cx="5002823" cy="37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937" y="307731"/>
            <a:ext cx="8880229" cy="863597"/>
          </a:xfrm>
        </p:spPr>
        <p:txBody>
          <a:bodyPr>
            <a:normAutofit fontScale="90000"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Библиотеката</a:t>
            </a:r>
            <a:br>
              <a:rPr lang="bg-BG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на Медицинския факултет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3473" y="887780"/>
            <a:ext cx="6011982" cy="4429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25" y="3753335"/>
            <a:ext cx="6525850" cy="2936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3" y="1372086"/>
            <a:ext cx="4870938" cy="21804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3" y="3313722"/>
            <a:ext cx="5899638" cy="34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47" y="124950"/>
            <a:ext cx="7384949" cy="743181"/>
          </a:xfrm>
        </p:spPr>
        <p:txBody>
          <a:bodyPr>
            <a:normAutofit/>
          </a:bodyPr>
          <a:lstStyle/>
          <a:p>
            <a:r>
              <a:rPr lang="bg-BG" sz="3200" b="1" dirty="0">
                <a:solidFill>
                  <a:schemeClr val="accent6">
                    <a:lumMod val="75000"/>
                  </a:schemeClr>
                </a:solidFill>
              </a:rPr>
              <a:t>Институт за информационни науки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575" y="1380382"/>
            <a:ext cx="6022645" cy="422142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Основни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дейности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just"/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6">
                    <a:lumMod val="75000"/>
                  </a:schemeClr>
                </a:solidFill>
              </a:rPr>
              <a:t>Разработване  и експлоатацията на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</a:rPr>
              <a:t>системата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</a:rPr>
              <a:t> COBISS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</a:rPr>
              <a:t>Разработва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</a:rPr>
              <a:t> информационната система за научни изследвания в Словения – SICRIS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6">
                    <a:lumMod val="75000"/>
                  </a:schemeClr>
                </a:solidFill>
              </a:rPr>
              <a:t>Надграждане на националните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</a:rPr>
              <a:t>изследователски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</a:rPr>
              <a:t>инфраструктури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</a:rPr>
              <a:t> – проект за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</a:rPr>
              <a:t>създаване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</a:rPr>
              <a:t> на национален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</a:rPr>
              <a:t>суперкомпютърен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</a:rPr>
              <a:t> център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5" name="AutoShape 2" descr="Vega_galerija_en_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6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2" descr="izum.s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" name="AutoShape 6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164" y="160337"/>
            <a:ext cx="1947880" cy="95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034">
            <a:off x="6452885" y="2103885"/>
            <a:ext cx="5033077" cy="40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CB59D1-4E74-17FA-FDD7-9F053FBC9411}"/>
              </a:ext>
            </a:extLst>
          </p:cNvPr>
          <p:cNvSpPr txBox="1">
            <a:spLocks/>
          </p:cNvSpPr>
          <p:nvPr/>
        </p:nvSpPr>
        <p:spPr>
          <a:xfrm>
            <a:off x="-79899" y="6148658"/>
            <a:ext cx="4341180" cy="52079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https://www.izum.si/en/hpc-en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4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110939"/>
            <a:ext cx="10200547" cy="161873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Суперкомпютърът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Vega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е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проектиран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, за да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увеличи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наличната изчислителна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мощност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на Словения. Той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подкрепя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изследователи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и потребители от обществения и индустриалния сектор в цяла Европа. Vega движи иновациите и помага на континента да се конкурира в световен мащаб в стратегически области, като изкуствен интелект, високоефективен анализ на данни (HPDA), медицина, биоинженерство, борба с изменението на климата, както и дизайн на лекарства и материали.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34</a:t>
            </a:fld>
            <a:endParaRPr lang="en-US" noProof="0" dirty="0"/>
          </a:p>
        </p:txBody>
      </p:sp>
      <p:sp>
        <p:nvSpPr>
          <p:cNvPr id="5" name="AutoShape 2" descr="Vega_galerija_en_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052" name="Picture 4" descr="C:\Users\User\Desktop\Vega_galerija_en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218">
            <a:off x="498020" y="246503"/>
            <a:ext cx="3131322" cy="411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651">
            <a:off x="7770452" y="1237990"/>
            <a:ext cx="3341888" cy="370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C:\Users\User\Desktop\picsppt\20240628_10365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6887">
            <a:off x="3668198" y="1412693"/>
            <a:ext cx="3219450" cy="31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1D1B54-E1FF-984C-B624-60ADCA8AA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471" y="128325"/>
            <a:ext cx="1947880" cy="95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6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362" y="1"/>
            <a:ext cx="8981606" cy="597876"/>
          </a:xfrm>
        </p:spPr>
        <p:txBody>
          <a:bodyPr>
            <a:normAutofit fontScale="90000"/>
          </a:bodyPr>
          <a:lstStyle/>
          <a:p>
            <a:r>
              <a:rPr lang="bg-BG" sz="4000" b="1" dirty="0">
                <a:solidFill>
                  <a:schemeClr val="accent6">
                    <a:lumMod val="75000"/>
                  </a:schemeClr>
                </a:solidFill>
              </a:rPr>
              <a:t>Старата винена къща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(Stara trta)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976" y="3824654"/>
            <a:ext cx="5809977" cy="287508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разположена на брега на р. Драва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най-старата лоза в света на над 400 години, която дава плод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през 2004 г. е вписана в Книгата на рекордите на Гинес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произведеното вино се бутилира в малки бутилки, които Градският съвет подарява на официални гости на Марибор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35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6" y="646483"/>
            <a:ext cx="5809977" cy="3178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29" y="848457"/>
            <a:ext cx="4396154" cy="32971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85" y="1468315"/>
            <a:ext cx="4777151" cy="52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9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114" y="105508"/>
            <a:ext cx="8928853" cy="536330"/>
          </a:xfrm>
        </p:spPr>
        <p:txBody>
          <a:bodyPr>
            <a:normAutofit fontScale="90000"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Регионалният музей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46602"/>
            <a:ext cx="6242538" cy="2039496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1800" dirty="0">
                <a:solidFill>
                  <a:schemeClr val="accent6">
                    <a:lumMod val="75000"/>
                  </a:schemeClr>
                </a:solidFill>
              </a:rPr>
              <a:t>музей с над 120-годишна история и с над 120 000 експоната, свързани с историята на града от неолита до наши дни</a:t>
            </a:r>
          </a:p>
          <a:p>
            <a:pPr algn="l"/>
            <a:endParaRPr lang="bg-BG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1800" dirty="0">
                <a:solidFill>
                  <a:schemeClr val="accent6">
                    <a:lumMod val="75000"/>
                  </a:schemeClr>
                </a:solidFill>
              </a:rPr>
              <a:t>от 1938 г. музеят е разположен в сградата на някогашния градски замък, който е построен в края на 15 в.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36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2" y="821592"/>
            <a:ext cx="5918458" cy="4967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2996482"/>
            <a:ext cx="6389783" cy="379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313" y="268888"/>
            <a:ext cx="9161580" cy="87366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Център за космически технологии «Херман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Поточник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Ноордунг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575" y="1733623"/>
            <a:ext cx="6912531" cy="4134511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Центърът събира и предава знания за космоса и космическите технологии на обществеността по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иновативен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начин, който свързва и преплита наука, икономика, туризъм и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изкуство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Основната дейност на институцията  е популяризирането на космическите технологии чрез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разработване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и 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инсталиране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художествени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изложби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под формата на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интеактивни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и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мултимедийни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приложения за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широката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публика.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37</a:t>
            </a:fld>
            <a:endParaRPr lang="en-US" noProof="0" dirty="0"/>
          </a:p>
        </p:txBody>
      </p:sp>
      <p:sp>
        <p:nvSpPr>
          <p:cNvPr id="5" name="AutoShape 2" descr="Vega_galerija_en_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6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https://www.izum.si/wp-content/uploads/2020/12/vega-logo-1-768x5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2" descr="izum.s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4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" name="AutoShape 6" descr="IZUM's migration from Java Swing to Web: Achieving 90% code reuse | Vaad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457" y="1733623"/>
            <a:ext cx="4312852" cy="406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DFBEF61-890F-F0D8-3420-132F693F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91" y="4275020"/>
            <a:ext cx="2124472" cy="240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6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24" y="-2980"/>
            <a:ext cx="6536724" cy="1077218"/>
          </a:xfrm>
        </p:spPr>
        <p:txBody>
          <a:bodyPr/>
          <a:lstStyle/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bg-BG" dirty="0">
                <a:solidFill>
                  <a:schemeClr val="accent6">
                    <a:lumMod val="75000"/>
                  </a:schemeClr>
                </a:solidFill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204" y="468357"/>
            <a:ext cx="5468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Център за космически технологии 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«Херман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Поточник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Ноордунг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endParaRPr lang="bg-BG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91" y="4208015"/>
            <a:ext cx="4361330" cy="240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Desktop\picsppt\image0010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1" y="2062187"/>
            <a:ext cx="4847089" cy="429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542">
            <a:off x="7109341" y="574561"/>
            <a:ext cx="3235266" cy="294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4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33" y="409684"/>
            <a:ext cx="9110709" cy="584775"/>
          </a:xfrm>
        </p:spPr>
        <p:txBody>
          <a:bodyPr/>
          <a:lstStyle/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Защо е полезен Еразъм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 ?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90B5C6-1CB0-445E-99D1-8E2FE8C5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4A61-D199-469B-AB0C-B68F82B50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472" y="1127700"/>
            <a:ext cx="5761822" cy="239769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обогатява професионалния опит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запознава ни с добрите чуждестранни практики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chemeClr val="accent6">
                    <a:lumMod val="75000"/>
                  </a:schemeClr>
                </a:solidFill>
              </a:rPr>
              <a:t>създава нови приятелства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98" y="581266"/>
            <a:ext cx="4603839" cy="3333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7" y="3380732"/>
            <a:ext cx="3963491" cy="3264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5174">
            <a:off x="6179712" y="4037282"/>
            <a:ext cx="2843211" cy="23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BD8413-C238-49D7-A4E1-E8FEF181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837" y="198304"/>
            <a:ext cx="7491920" cy="661012"/>
          </a:xfrm>
        </p:spPr>
        <p:txBody>
          <a:bodyPr>
            <a:noAutofit/>
          </a:bodyPr>
          <a:lstStyle/>
          <a:p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Марибор, Словения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4BF10-2B55-43AB-9F77-F1A14103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3602" y="815035"/>
            <a:ext cx="5208836" cy="3778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24" y="957611"/>
            <a:ext cx="6239539" cy="5111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54" y="2277712"/>
            <a:ext cx="6147412" cy="4318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27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131" y="1481730"/>
            <a:ext cx="6540345" cy="896644"/>
          </a:xfrm>
        </p:spPr>
        <p:txBody>
          <a:bodyPr/>
          <a:lstStyle/>
          <a:p>
            <a:r>
              <a:rPr lang="bg-BG" sz="4000" dirty="0">
                <a:solidFill>
                  <a:schemeClr val="accent6">
                    <a:lumMod val="75000"/>
                  </a:schemeClr>
                </a:solidFill>
              </a:rPr>
              <a:t>Благодарим за вниманието!</a:t>
            </a:r>
            <a:endParaRPr lang="en-GB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295" y="1233876"/>
            <a:ext cx="5257803" cy="38632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64930" y="6105125"/>
            <a:ext cx="6972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https://forms.office.com/Pages/ResponsePage.aspx?id=TkbxjrYonUSVvuZp7j0IrPfRJN360LVBko5t0tpXJqRUM0FCRDdHT01ONVVFQzlDNDcxVDhSTkUwTi4u</a:t>
            </a:r>
            <a:endParaRPr lang="bg-BG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854" y="3101564"/>
            <a:ext cx="2453824" cy="24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1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79B88-D43C-4A31-9A52-3498E943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475" y="330507"/>
            <a:ext cx="7755874" cy="93643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bg-BG" b="1" dirty="0">
                <a:solidFill>
                  <a:schemeClr val="accent6">
                    <a:lumMod val="75000"/>
                  </a:schemeClr>
                </a:solidFill>
              </a:rPr>
              <a:t>Университетът</a:t>
            </a:r>
            <a:br>
              <a:rPr lang="bg-BG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https://www.um.si/en/home-page/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DDBE65-9AB1-4989-AF86-726591A6A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86" y="1696596"/>
            <a:ext cx="4362679" cy="494657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основан през 1975 г.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вторият най-голям и най-стар университет в страната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17 факултета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и библиотека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65C75-272B-4BB5-BA23-D80E8654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66" y="1696596"/>
            <a:ext cx="7403335" cy="4946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5" y="4010140"/>
            <a:ext cx="4164378" cy="250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19" y="264405"/>
            <a:ext cx="9110949" cy="859315"/>
          </a:xfrm>
        </p:spPr>
        <p:txBody>
          <a:bodyPr>
            <a:normAutofit fontScale="90000"/>
          </a:bodyPr>
          <a:lstStyle/>
          <a:p>
            <a:r>
              <a:rPr lang="bg-BG" sz="4900" b="1" dirty="0">
                <a:solidFill>
                  <a:schemeClr val="accent6">
                    <a:lumMod val="75000"/>
                  </a:schemeClr>
                </a:solidFill>
              </a:rPr>
              <a:t>Университетската библиотека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https://ukm.um.si/en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422" y="3437262"/>
            <a:ext cx="5789532" cy="3040655"/>
          </a:xfrm>
        </p:spPr>
        <p:txBody>
          <a:bodyPr>
            <a:normAutofit lnSpcReduction="10000"/>
          </a:bodyPr>
          <a:lstStyle/>
          <a:p>
            <a:pPr algn="l"/>
            <a:r>
              <a:rPr lang="bg-BG" sz="2800" dirty="0">
                <a:solidFill>
                  <a:schemeClr val="accent6">
                    <a:lumMod val="75000"/>
                  </a:schemeClr>
                </a:solidFill>
              </a:rPr>
              <a:t>Библиотечни отдели: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научноизследователска дейност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комплектуване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и техническо обслужване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заемна служба и набавяне на документи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информатика и дигитална библиотека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краезнание и специални колекции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" y="1563161"/>
            <a:ext cx="3048000" cy="170497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54" y="1775697"/>
            <a:ext cx="5972810" cy="4500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480" y="1653648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5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1" y="1"/>
            <a:ext cx="10192568" cy="1020931"/>
          </a:xfrm>
        </p:spPr>
        <p:txBody>
          <a:bodyPr/>
          <a:lstStyle/>
          <a:p>
            <a:r>
              <a:rPr lang="bg-BG" sz="4000" dirty="0">
                <a:solidFill>
                  <a:schemeClr val="accent6">
                    <a:lumMod val="75000"/>
                  </a:schemeClr>
                </a:solidFill>
              </a:rPr>
              <a:t>Виртуална разходка в библиотеката</a:t>
            </a:r>
            <a:r>
              <a:rPr lang="bg-BG" dirty="0"/>
              <a:t/>
            </a:r>
            <a:br>
              <a:rPr lang="bg-BG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0" y="974294"/>
            <a:ext cx="3437262" cy="2691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85" y="4300289"/>
            <a:ext cx="3194956" cy="2295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68" y="868494"/>
            <a:ext cx="3556863" cy="27976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4877" y="1003601"/>
            <a:ext cx="3351075" cy="2679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4172085"/>
            <a:ext cx="2765233" cy="2552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89" y="3938529"/>
            <a:ext cx="3491756" cy="29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892" y="145921"/>
            <a:ext cx="8770469" cy="707886"/>
          </a:xfrm>
        </p:spPr>
        <p:txBody>
          <a:bodyPr/>
          <a:lstStyle/>
          <a:p>
            <a:r>
              <a:rPr lang="bg-BG" sz="4000" dirty="0">
                <a:solidFill>
                  <a:schemeClr val="accent6">
                    <a:lumMod val="75000"/>
                  </a:schemeClr>
                </a:solidFill>
              </a:rPr>
              <a:t>Виртуална разходка в библиотеката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93" y="1322024"/>
            <a:ext cx="3072822" cy="4682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6" y="3602513"/>
            <a:ext cx="3281259" cy="2911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" y="394141"/>
            <a:ext cx="3281650" cy="2522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562" y="4142338"/>
            <a:ext cx="3272010" cy="2272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09" y="853808"/>
            <a:ext cx="3734717" cy="280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076" y="157126"/>
            <a:ext cx="8697310" cy="672856"/>
          </a:xfrm>
        </p:spPr>
        <p:txBody>
          <a:bodyPr/>
          <a:lstStyle/>
          <a:p>
            <a:r>
              <a:rPr lang="bg-BG" sz="4000" dirty="0">
                <a:solidFill>
                  <a:schemeClr val="accent6">
                    <a:lumMod val="75000"/>
                  </a:schemeClr>
                </a:solidFill>
              </a:rPr>
              <a:t>Виртуална разходка в библиотеката</a:t>
            </a:r>
            <a:r>
              <a:rPr lang="bg-BG" dirty="0"/>
              <a:t/>
            </a:r>
            <a:br>
              <a:rPr lang="bg-BG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4076241"/>
            <a:ext cx="2985572" cy="2424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937260"/>
            <a:ext cx="3690650" cy="2588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99" y="4076241"/>
            <a:ext cx="3382485" cy="2577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97" y="937260"/>
            <a:ext cx="3781540" cy="245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80" y="1782251"/>
            <a:ext cx="4715219" cy="35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103400-4A22-4E35-B588-4C4D426389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26E0C9-B2AA-42E6-97B6-E1B7D9EAF1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757914-1161-4661-9696-421FD6935CDD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1482</Words>
  <Application>Microsoft Office PowerPoint</Application>
  <PresentationFormat>Widescreen</PresentationFormat>
  <Paragraphs>254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Garamond</vt:lpstr>
      <vt:lpstr>Tahoma</vt:lpstr>
      <vt:lpstr>Times New Roman</vt:lpstr>
      <vt:lpstr>Trade Gothic LT Pro</vt:lpstr>
      <vt:lpstr>Organic</vt:lpstr>
      <vt:lpstr> Участие в Международна седмица за обучение по програма „Еразъм“ в Университета  в Марибор, Словения  The University of Maribor 6th Erasmus Staff  Training Week for Librarians</vt:lpstr>
      <vt:lpstr>Марибор, Словения</vt:lpstr>
      <vt:lpstr>Марибор, Словения</vt:lpstr>
      <vt:lpstr>Марибор, Словения</vt:lpstr>
      <vt:lpstr>        Университетът https://www.um.si/en/home-page/</vt:lpstr>
      <vt:lpstr>Университетската библиотека https://ukm.um.si/en</vt:lpstr>
      <vt:lpstr>Виртуална разходка в библиотеката </vt:lpstr>
      <vt:lpstr>Виртуална разходка в библиотеката</vt:lpstr>
      <vt:lpstr>Виртуална разходка в библиотеката </vt:lpstr>
      <vt:lpstr>Виртуална разходка в библиотеката </vt:lpstr>
      <vt:lpstr>Виртуална разходка в библиотеката</vt:lpstr>
      <vt:lpstr>Виртуална разходка в библиотеката </vt:lpstr>
      <vt:lpstr>Основни функции на библиотечна система на Университета  в Марибор</vt:lpstr>
      <vt:lpstr>Словенска библиотечна система</vt:lpstr>
      <vt:lpstr>Споделена система за каталогизиране</vt:lpstr>
      <vt:lpstr>COBISS3 </vt:lpstr>
      <vt:lpstr>PowerPoint Presentation</vt:lpstr>
      <vt:lpstr>COBISS+</vt:lpstr>
      <vt:lpstr>  </vt:lpstr>
      <vt:lpstr>  </vt:lpstr>
      <vt:lpstr>  </vt:lpstr>
      <vt:lpstr>Академична цифрова колекция на Словения (ADZ)</vt:lpstr>
      <vt:lpstr>Electronic Discovery Service of University of Maribor</vt:lpstr>
      <vt:lpstr>Електронни ресурси</vt:lpstr>
      <vt:lpstr>Електронни ресурси</vt:lpstr>
      <vt:lpstr>Връзки с обществеността</vt:lpstr>
      <vt:lpstr>Връзки с обществеността</vt:lpstr>
      <vt:lpstr>Университетското издателство https://press.um.si/index.php/ump</vt:lpstr>
      <vt:lpstr>Университетското издателство</vt:lpstr>
      <vt:lpstr>Библиотеката на Медицинския факултет</vt:lpstr>
      <vt:lpstr>Библиотеката на Медицинския факултет</vt:lpstr>
      <vt:lpstr>Библиотеката на Медицинския факултет</vt:lpstr>
      <vt:lpstr>Институт за информационни науки</vt:lpstr>
      <vt:lpstr>PowerPoint Presentation</vt:lpstr>
      <vt:lpstr>Старата винена къща (Stara trta)</vt:lpstr>
      <vt:lpstr>Регионалният музей</vt:lpstr>
      <vt:lpstr>Център за космически технологии «Херман Поточник Ноордунг» </vt:lpstr>
      <vt:lpstr>  </vt:lpstr>
      <vt:lpstr>Защо е полезен Еразъм+ ?</vt:lpstr>
      <vt:lpstr>Благодарим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2025-02-05T12:02:56Z</dcterms:created>
  <dcterms:modified xsi:type="dcterms:W3CDTF">2025-02-12T09:06:32Z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