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4"/>
  </p:sldMasterIdLst>
  <p:notesMasterIdLst>
    <p:notesMasterId r:id="rId23"/>
  </p:notesMasterIdLst>
  <p:handoutMasterIdLst>
    <p:handoutMasterId r:id="rId24"/>
  </p:handoutMasterIdLst>
  <p:sldIdLst>
    <p:sldId id="304" r:id="rId5"/>
    <p:sldId id="296" r:id="rId6"/>
    <p:sldId id="298" r:id="rId7"/>
    <p:sldId id="299" r:id="rId8"/>
    <p:sldId id="300" r:id="rId9"/>
    <p:sldId id="302" r:id="rId10"/>
    <p:sldId id="303" r:id="rId11"/>
    <p:sldId id="301" r:id="rId12"/>
    <p:sldId id="305" r:id="rId13"/>
    <p:sldId id="307" r:id="rId14"/>
    <p:sldId id="315" r:id="rId15"/>
    <p:sldId id="308" r:id="rId16"/>
    <p:sldId id="316" r:id="rId17"/>
    <p:sldId id="309" r:id="rId18"/>
    <p:sldId id="310" r:id="rId19"/>
    <p:sldId id="317" r:id="rId20"/>
    <p:sldId id="318" r:id="rId21"/>
    <p:sldId id="306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5" autoAdjust="0"/>
    <p:restoredTop sz="96368" autoAdjust="0"/>
  </p:normalViewPr>
  <p:slideViewPr>
    <p:cSldViewPr>
      <p:cViewPr varScale="1">
        <p:scale>
          <a:sx n="87" d="100"/>
          <a:sy n="87" d="100"/>
        </p:scale>
        <p:origin x="192" y="9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6/12/2023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6/12/2023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F2AB60-3F8C-B205-0E32-B5E61218EA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88825" cy="6858000"/>
          </a:xfrm>
          <a:custGeom>
            <a:avLst/>
            <a:gdLst>
              <a:gd name="connsiteX0" fmla="*/ 0 w 12188825"/>
              <a:gd name="connsiteY0" fmla="*/ 0 h 6858000"/>
              <a:gd name="connsiteX1" fmla="*/ 6080697 w 12188825"/>
              <a:gd name="connsiteY1" fmla="*/ 0 h 6858000"/>
              <a:gd name="connsiteX2" fmla="*/ 6080697 w 12188825"/>
              <a:gd name="connsiteY2" fmla="*/ 2898648 h 6858000"/>
              <a:gd name="connsiteX3" fmla="*/ 6108129 w 12188825"/>
              <a:gd name="connsiteY3" fmla="*/ 2898648 h 6858000"/>
              <a:gd name="connsiteX4" fmla="*/ 6108129 w 12188825"/>
              <a:gd name="connsiteY4" fmla="*/ 0 h 6858000"/>
              <a:gd name="connsiteX5" fmla="*/ 12188825 w 12188825"/>
              <a:gd name="connsiteY5" fmla="*/ 0 h 6858000"/>
              <a:gd name="connsiteX6" fmla="*/ 12188825 w 12188825"/>
              <a:gd name="connsiteY6" fmla="*/ 6858000 h 6858000"/>
              <a:gd name="connsiteX7" fmla="*/ 0 w 121888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6080697" y="0"/>
                </a:lnTo>
                <a:lnTo>
                  <a:pt x="6080697" y="2898648"/>
                </a:lnTo>
                <a:lnTo>
                  <a:pt x="6108129" y="2898648"/>
                </a:lnTo>
                <a:lnTo>
                  <a:pt x="6108129" y="0"/>
                </a:ln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88" y="2743200"/>
            <a:ext cx="11356848" cy="162763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6600" b="0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 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0680" y="4901184"/>
            <a:ext cx="9427464" cy="987552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E24B88-F571-25BB-4513-3A17217DC2E5}"/>
              </a:ext>
            </a:extLst>
          </p:cNvPr>
          <p:cNvSpPr/>
          <p:nvPr userDrawn="1"/>
        </p:nvSpPr>
        <p:spPr>
          <a:xfrm rot="5400000">
            <a:off x="4645088" y="1435608"/>
            <a:ext cx="2898648" cy="274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17409" y="0"/>
            <a:ext cx="4471416" cy="6858000"/>
          </a:xfrm>
          <a:solidFill>
            <a:schemeClr val="accent1"/>
          </a:solidFill>
        </p:spPr>
        <p:txBody>
          <a:bodyPr anchor="t">
            <a:noAutofit/>
          </a:bodyPr>
          <a:lstStyle>
            <a:lvl1pPr marL="0" indent="0" algn="ctr">
              <a:buNone/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CLASSICAL LITERATURE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" y="3172968"/>
            <a:ext cx="5102352" cy="202996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58000" cy="170078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058072-A976-BB1B-E73B-039CA4102FD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67000"/>
            <a:ext cx="7722689" cy="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65D0A25-C9DB-7306-466C-DFD2401F85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02168" y="3172968"/>
            <a:ext cx="3255264" cy="2688336"/>
          </a:xfrm>
        </p:spPr>
        <p:txBody>
          <a:bodyPr lIns="91440" tIns="0">
            <a:noAutofit/>
          </a:bodyPr>
          <a:lstStyle>
            <a:lvl1pPr marL="0" indent="0">
              <a:buNone/>
              <a:defRPr sz="2400" cap="all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0" indent="0">
              <a:spcBef>
                <a:spcPts val="1800"/>
              </a:spcBef>
              <a:buNone/>
              <a:defRPr sz="16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394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E998D3-1DC1-ED0C-84CE-D3710A6A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custGeom>
            <a:avLst/>
            <a:gdLst>
              <a:gd name="connsiteX0" fmla="*/ 0 w 12188825"/>
              <a:gd name="connsiteY0" fmla="*/ 0 h 6858000"/>
              <a:gd name="connsiteX1" fmla="*/ 4341813 w 12188825"/>
              <a:gd name="connsiteY1" fmla="*/ 0 h 6858000"/>
              <a:gd name="connsiteX2" fmla="*/ 4341813 w 12188825"/>
              <a:gd name="connsiteY2" fmla="*/ 4745736 h 6858000"/>
              <a:gd name="connsiteX3" fmla="*/ 4369245 w 12188825"/>
              <a:gd name="connsiteY3" fmla="*/ 4745736 h 6858000"/>
              <a:gd name="connsiteX4" fmla="*/ 4369245 w 12188825"/>
              <a:gd name="connsiteY4" fmla="*/ 0 h 6858000"/>
              <a:gd name="connsiteX5" fmla="*/ 12188825 w 12188825"/>
              <a:gd name="connsiteY5" fmla="*/ 0 h 6858000"/>
              <a:gd name="connsiteX6" fmla="*/ 12188825 w 12188825"/>
              <a:gd name="connsiteY6" fmla="*/ 6858000 h 6858000"/>
              <a:gd name="connsiteX7" fmla="*/ 0 w 121888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4341813" y="0"/>
                </a:lnTo>
                <a:lnTo>
                  <a:pt x="4341813" y="4745736"/>
                </a:lnTo>
                <a:lnTo>
                  <a:pt x="4369245" y="4745736"/>
                </a:lnTo>
                <a:lnTo>
                  <a:pt x="4369245" y="0"/>
                </a:ln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640080"/>
            <a:ext cx="3200400" cy="208483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 b="0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AA1D0-9CC9-4F01-19B8-029FF0FF1254}"/>
              </a:ext>
            </a:extLst>
          </p:cNvPr>
          <p:cNvSpPr/>
          <p:nvPr userDrawn="1"/>
        </p:nvSpPr>
        <p:spPr>
          <a:xfrm rot="5400000">
            <a:off x="1982661" y="2359152"/>
            <a:ext cx="4745736" cy="274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D20188-2858-4017-16C7-8D8B2EB783A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873753" y="850260"/>
            <a:ext cx="2276856" cy="7112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351FF95-77DF-46F6-7673-71454E42D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3753" y="1380612"/>
            <a:ext cx="2276856" cy="131673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sz="16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lnSpc>
                <a:spcPct val="100000"/>
              </a:lnSpc>
              <a:spcBef>
                <a:spcPts val="400"/>
              </a:spcBef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  <a:endParaRPr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585749F-5840-3B72-40A1-A684044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3753" y="2807076"/>
            <a:ext cx="2276856" cy="7112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A075B67-81C5-7714-2DF6-B942F8060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3753" y="3291708"/>
            <a:ext cx="2276856" cy="131673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sz="16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lnSpc>
                <a:spcPct val="100000"/>
              </a:lnSpc>
              <a:spcBef>
                <a:spcPts val="400"/>
              </a:spcBef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1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CLASSICAL LITERATURE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CLASSICAL LITERATURE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CLASSICAL LITERATURE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 algn="l">
              <a:defRPr sz="4800" b="0"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CLASSICAL LITERATURE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18577" y="0"/>
            <a:ext cx="4270248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CLASSICAL LITERATURE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AF402F-F8C6-E5B1-65C7-DFC0D8ED0878}"/>
              </a:ext>
            </a:extLst>
          </p:cNvPr>
          <p:cNvCxnSpPr>
            <a:cxnSpLocks/>
          </p:cNvCxnSpPr>
          <p:nvPr userDrawn="1"/>
        </p:nvCxnSpPr>
        <p:spPr>
          <a:xfrm>
            <a:off x="1522413" y="2743200"/>
            <a:ext cx="0" cy="411480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28800" y="2743200"/>
            <a:ext cx="5102352" cy="215798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58000" cy="17007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391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CLASSICAL LITERATURE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20660" y="2386584"/>
            <a:ext cx="9747504" cy="401421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196DA-ED88-0EDC-A28F-7426416C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660" y="640080"/>
            <a:ext cx="9747504" cy="1625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4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55848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CLASSICAL LITERATURE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78808" y="2862072"/>
            <a:ext cx="7397496" cy="157276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640080"/>
            <a:ext cx="7397496" cy="1773936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D5E17843-7672-6C71-1608-D794830CE8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60520" y="4846320"/>
            <a:ext cx="7397496" cy="1170432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1200"/>
            </a:lvl1pPr>
            <a:lvl2pPr>
              <a:spcBef>
                <a:spcPts val="1200"/>
              </a:spcBef>
              <a:defRPr sz="1200"/>
            </a:lvl2pPr>
            <a:lvl3pPr>
              <a:spcBef>
                <a:spcPts val="1200"/>
              </a:spcBef>
              <a:defRPr sz="1200"/>
            </a:lvl3pPr>
            <a:lvl4pPr>
              <a:spcBef>
                <a:spcPts val="1200"/>
              </a:spcBef>
              <a:defRPr sz="1200"/>
            </a:lvl4pPr>
            <a:lvl5pPr>
              <a:spcBef>
                <a:spcPts val="12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1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ntent, and pictur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15400" y="0"/>
            <a:ext cx="2587752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CLASSICAL LITERATURE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" y="2679192"/>
            <a:ext cx="7242048" cy="1170432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58000" cy="1700784"/>
          </a:xfrm>
        </p:spPr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856CD97-B46D-FEB2-B35C-2890C62DB5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4059936"/>
            <a:ext cx="7242048" cy="2130552"/>
          </a:xfrm>
        </p:spPr>
        <p:txBody>
          <a:bodyPr>
            <a:normAutofit/>
          </a:bodyPr>
          <a:lstStyle>
            <a:lvl1pPr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buClr>
                <a:schemeClr val="accent2">
                  <a:lumMod val="20000"/>
                  <a:lumOff val="80000"/>
                </a:schemeClr>
              </a:buClr>
              <a:defRPr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157CF4D-A5B0-F63D-3033-42520894BF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88825" cy="6858000"/>
          </a:xfrm>
          <a:custGeom>
            <a:avLst/>
            <a:gdLst>
              <a:gd name="connsiteX0" fmla="*/ 4759389 w 12188825"/>
              <a:gd name="connsiteY0" fmla="*/ 4787265 h 6858000"/>
              <a:gd name="connsiteX1" fmla="*/ 4759389 w 12188825"/>
              <a:gd name="connsiteY1" fmla="*/ 4814697 h 6858000"/>
              <a:gd name="connsiteX2" fmla="*/ 7429437 w 12188825"/>
              <a:gd name="connsiteY2" fmla="*/ 4814697 h 6858000"/>
              <a:gd name="connsiteX3" fmla="*/ 7429437 w 12188825"/>
              <a:gd name="connsiteY3" fmla="*/ 4787265 h 6858000"/>
              <a:gd name="connsiteX4" fmla="*/ 0 w 12188825"/>
              <a:gd name="connsiteY4" fmla="*/ 0 h 6858000"/>
              <a:gd name="connsiteX5" fmla="*/ 12188825 w 12188825"/>
              <a:gd name="connsiteY5" fmla="*/ 0 h 6858000"/>
              <a:gd name="connsiteX6" fmla="*/ 12188825 w 12188825"/>
              <a:gd name="connsiteY6" fmla="*/ 6858000 h 6858000"/>
              <a:gd name="connsiteX7" fmla="*/ 0 w 121888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4759389" y="4787265"/>
                </a:moveTo>
                <a:lnTo>
                  <a:pt x="4759389" y="4814697"/>
                </a:lnTo>
                <a:lnTo>
                  <a:pt x="7429437" y="4814697"/>
                </a:lnTo>
                <a:lnTo>
                  <a:pt x="7429437" y="4787265"/>
                </a:lnTo>
                <a:close/>
                <a:moveTo>
                  <a:pt x="0" y="0"/>
                </a:move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88" y="3657600"/>
            <a:ext cx="11356848" cy="941832"/>
          </a:xfrm>
        </p:spPr>
        <p:txBody>
          <a:bodyPr anchor="t">
            <a:normAutofit/>
          </a:bodyPr>
          <a:lstStyle>
            <a:lvl1pPr algn="ctr">
              <a:lnSpc>
                <a:spcPct val="90000"/>
              </a:lnSpc>
              <a:defRPr sz="4800" b="0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0680" y="5129784"/>
            <a:ext cx="9427464" cy="987552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C6E071-6E0A-A6A5-AC43-072450B96555}"/>
              </a:ext>
            </a:extLst>
          </p:cNvPr>
          <p:cNvSpPr/>
          <p:nvPr userDrawn="1"/>
        </p:nvSpPr>
        <p:spPr>
          <a:xfrm>
            <a:off x="4759388" y="4787265"/>
            <a:ext cx="2670048" cy="274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CCC78F-07A7-7F5C-E67F-2CFC846E0DE1}"/>
              </a:ext>
            </a:extLst>
          </p:cNvPr>
          <p:cNvSpPr/>
          <p:nvPr userDrawn="1"/>
        </p:nvSpPr>
        <p:spPr>
          <a:xfrm>
            <a:off x="3813048" y="612648"/>
            <a:ext cx="7635240" cy="54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D7FFB3F-B685-7C31-5080-632B0441EA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906256" cy="6858000"/>
          </a:xfrm>
          <a:custGeom>
            <a:avLst/>
            <a:gdLst>
              <a:gd name="connsiteX0" fmla="*/ 0 w 8906256"/>
              <a:gd name="connsiteY0" fmla="*/ 0 h 6858000"/>
              <a:gd name="connsiteX1" fmla="*/ 8906256 w 8906256"/>
              <a:gd name="connsiteY1" fmla="*/ 0 h 6858000"/>
              <a:gd name="connsiteX2" fmla="*/ 8906256 w 8906256"/>
              <a:gd name="connsiteY2" fmla="*/ 612648 h 6858000"/>
              <a:gd name="connsiteX3" fmla="*/ 4945285 w 8906256"/>
              <a:gd name="connsiteY3" fmla="*/ 612648 h 6858000"/>
              <a:gd name="connsiteX4" fmla="*/ 3813048 w 8906256"/>
              <a:gd name="connsiteY4" fmla="*/ 612648 h 6858000"/>
              <a:gd name="connsiteX5" fmla="*/ 3813048 w 8906256"/>
              <a:gd name="connsiteY5" fmla="*/ 6099048 h 6858000"/>
              <a:gd name="connsiteX6" fmla="*/ 4945285 w 8906256"/>
              <a:gd name="connsiteY6" fmla="*/ 6099048 h 6858000"/>
              <a:gd name="connsiteX7" fmla="*/ 8906256 w 8906256"/>
              <a:gd name="connsiteY7" fmla="*/ 6099048 h 6858000"/>
              <a:gd name="connsiteX8" fmla="*/ 8906256 w 8906256"/>
              <a:gd name="connsiteY8" fmla="*/ 6858000 h 6858000"/>
              <a:gd name="connsiteX9" fmla="*/ 0 w 890625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06256" h="6858000">
                <a:moveTo>
                  <a:pt x="0" y="0"/>
                </a:moveTo>
                <a:lnTo>
                  <a:pt x="8906256" y="0"/>
                </a:lnTo>
                <a:lnTo>
                  <a:pt x="8906256" y="612648"/>
                </a:lnTo>
                <a:lnTo>
                  <a:pt x="4945285" y="612648"/>
                </a:lnTo>
                <a:lnTo>
                  <a:pt x="3813048" y="612648"/>
                </a:lnTo>
                <a:lnTo>
                  <a:pt x="3813048" y="6099048"/>
                </a:lnTo>
                <a:lnTo>
                  <a:pt x="4945285" y="6099048"/>
                </a:lnTo>
                <a:lnTo>
                  <a:pt x="8906256" y="6099048"/>
                </a:lnTo>
                <a:lnTo>
                  <a:pt x="890625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CLASSICAL LITERATURE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A4DAAA-F386-CC30-C391-320517CB5974}"/>
              </a:ext>
            </a:extLst>
          </p:cNvPr>
          <p:cNvCxnSpPr>
            <a:cxnSpLocks/>
          </p:cNvCxnSpPr>
          <p:nvPr userDrawn="1"/>
        </p:nvCxnSpPr>
        <p:spPr>
          <a:xfrm>
            <a:off x="4570412" y="3886200"/>
            <a:ext cx="687185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9B1E0A-D5BC-6920-B6F6-E799F22323B0}"/>
              </a:ext>
            </a:extLst>
          </p:cNvPr>
          <p:cNvCxnSpPr>
            <a:cxnSpLocks/>
          </p:cNvCxnSpPr>
          <p:nvPr userDrawn="1"/>
        </p:nvCxnSpPr>
        <p:spPr>
          <a:xfrm>
            <a:off x="11444684" y="3886200"/>
            <a:ext cx="7441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840" y="1389888"/>
            <a:ext cx="6327648" cy="230428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A24C6E-B46B-052B-14AF-08C705E5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0368" y="3813048"/>
            <a:ext cx="2112264" cy="7112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03DA3C-F09E-61FF-139B-501447837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0368" y="4617720"/>
            <a:ext cx="1901952" cy="13167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400"/>
              </a:spcBef>
              <a:defRPr sz="16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lnSpc>
                <a:spcPct val="100000"/>
              </a:lnSpc>
              <a:spcBef>
                <a:spcPts val="400"/>
              </a:spcBef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  <a:endParaRPr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D23143E-34D4-7916-690C-3BE380588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74152" y="3813048"/>
            <a:ext cx="1901952" cy="7112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FEC2F71-3E9B-0E18-C638-41C2B0C8D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74152" y="4617720"/>
            <a:ext cx="1901952" cy="13167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400"/>
              </a:spcBef>
              <a:defRPr sz="16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lnSpc>
                <a:spcPct val="100000"/>
              </a:lnSpc>
              <a:spcBef>
                <a:spcPts val="400"/>
              </a:spcBef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65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444752"/>
            <a:ext cx="10360152" cy="4416552"/>
          </a:xfrm>
        </p:spPr>
        <p:txBody>
          <a:bodyPr lIns="91440" rIns="91440" anchor="t">
            <a:noAutofit/>
          </a:bodyPr>
          <a:lstStyle>
            <a:lvl1pPr algn="l">
              <a:lnSpc>
                <a:spcPct val="100000"/>
              </a:lnSpc>
              <a:defRPr sz="4000" b="0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0" y="5495544"/>
            <a:ext cx="4494212" cy="484632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B62AAD-BDB5-5645-A722-E6A8180BB714}"/>
              </a:ext>
            </a:extLst>
          </p:cNvPr>
          <p:cNvCxnSpPr>
            <a:cxnSpLocks/>
          </p:cNvCxnSpPr>
          <p:nvPr userDrawn="1"/>
        </p:nvCxnSpPr>
        <p:spPr>
          <a:xfrm>
            <a:off x="7618412" y="6172200"/>
            <a:ext cx="4570413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4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3C4F48-5124-C46E-5828-45F6F65E000F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88825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2587752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414016"/>
            <a:ext cx="7013448" cy="337413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1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625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2362200"/>
            <a:ext cx="9751060" cy="370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1183112" y="5413248"/>
            <a:ext cx="1298448" cy="219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 cap="all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CLASSICAL LITERATURE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5572" y="6245352"/>
            <a:ext cx="548640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300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6" r:id="rId2"/>
    <p:sldLayoutId id="2147483767" r:id="rId3"/>
    <p:sldLayoutId id="2147483768" r:id="rId4"/>
    <p:sldLayoutId id="2147483769" r:id="rId5"/>
    <p:sldLayoutId id="2147483759" r:id="rId6"/>
    <p:sldLayoutId id="2147483770" r:id="rId7"/>
    <p:sldLayoutId id="2147483771" r:id="rId8"/>
    <p:sldLayoutId id="2147483772" r:id="rId9"/>
    <p:sldLayoutId id="2147483774" r:id="rId10"/>
    <p:sldLayoutId id="2147483775" r:id="rId11"/>
    <p:sldLayoutId id="2147483762" r:id="rId12"/>
    <p:sldLayoutId id="2147483763" r:id="rId13"/>
    <p:sldLayoutId id="2147483764" r:id="rId14"/>
    <p:sldLayoutId id="214748376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4800" kern="1200" cap="all" spc="100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50000"/>
          </a:schemeClr>
        </a:buClr>
        <a:buFont typeface="Arial" pitchFamily="34" charset="0"/>
        <a:buChar char="•"/>
        <a:defRPr sz="24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Gill Sans Light" panose="020B0302020104020203" pitchFamily="34" charset="-79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sz="20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Gill Sans Light" panose="020B0302020104020203" pitchFamily="34" charset="-79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sz="18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Gill Sans Light" panose="020B0302020104020203" pitchFamily="34" charset="-79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sz="16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Gill Sans Light" panose="020B0302020104020203" pitchFamily="34" charset="-79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sz="16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Gill Sans Light" panose="020B0302020104020203" pitchFamily="34" charset="-79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microsoft.com/office/2007/relationships/hdphoto" Target="../media/hdphoto3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7928"/>
            <a:ext cx="12188825" cy="71774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2438400"/>
            <a:ext cx="12188825" cy="26776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Създаване на нови ресурси с осигурен свободен </a:t>
            </a:r>
            <a:r>
              <a:rPr lang="bg-BG" sz="3200" b="1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достъп</a:t>
            </a:r>
          </a:p>
          <a:p>
            <a:pPr algn="ctr"/>
            <a:r>
              <a:rPr lang="bg-BG" sz="3200" b="1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дигитално съдържание  </a:t>
            </a:r>
            <a:r>
              <a:rPr lang="bg-BG" sz="3200" b="1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bg-BG" sz="32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Централна библиотека на БАН </a:t>
            </a:r>
            <a:r>
              <a:rPr lang="bg-BG" sz="3200" b="1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200" b="1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200" b="1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bg-BG" sz="32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Националната научна програма </a:t>
            </a:r>
            <a:r>
              <a:rPr lang="bg-BG" sz="3200" b="1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200" b="1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200" b="1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bg-BG" sz="32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утвърждаване на българистиката в чужбина“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6477000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237412" y="6364618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Пловдив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библиотеките в политиките</a:t>
            </a:r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799012" y="1524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YS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bg-BG" sz="2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Работен пакет 3. Дигитални ресурси</a:t>
            </a:r>
            <a:endParaRPr lang="bg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6612" y="838200"/>
            <a:ext cx="7391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Създаване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Българистика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библиотечно-иинформационната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ALEPH500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 бъдат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разработени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сборници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периодични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посветена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темата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Достъпът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библиографските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свободен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Информацията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читателят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получава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наличността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Академичната библиотечна система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БАН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сводния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НАБИС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където е интегриран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е-каталог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ЦБ-БАН,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достояние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по-голям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кръг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както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чужбина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bg-B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9612" y="2974674"/>
            <a:ext cx="17536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2932066"/>
            <a:ext cx="1103471" cy="999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0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742033" y="2872"/>
            <a:ext cx="3333079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1682" y="6420809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Пловдив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библиотеките в политиките</a:t>
            </a:r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412" y="2286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Работен пакет 3. Дигитални ресурси</a:t>
            </a:r>
            <a:endParaRPr lang="bg-BG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412" y="1524000"/>
            <a:ext cx="8458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Изграждане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дигитална колекция Българистика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bg-B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игитализиран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експониране на литература по българистика в дигиталната платформа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DSpace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Интегриране на двата софтуера, с които работи ЦБ-БАН -  библиотечната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ALEPH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дигиталната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Dspace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Дигиталната колекция ще бъде на  свободен достъп на сайта на ЦБ-БАН 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сайта на 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програмата.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DSpace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платформата ресурсите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стават достояние до голям кръг ползватели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библиографския запис ще има връзка, която отвежда към дигиталното копие в хранилището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DSpace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bg-B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пълнотекстовото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съдържание.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81" y="3810000"/>
            <a:ext cx="2706332" cy="231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023402" y="6256892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</a:t>
            </a: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Пловдив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библиотеките в политиките</a:t>
            </a:r>
            <a:endParaRPr lang="bg-BG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4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0812" y="2676696"/>
            <a:ext cx="7543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Аналитично разработване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сборници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монографии, периодични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издания, които съдържат литература, посветена на темата, което осигурява свободен достъп до библиографските данни.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Информацията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която читателят получава е за наличността на тези документи в Академичната библиотечна система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http://aleph.cl.bas.bg/</a:t>
            </a:r>
          </a:p>
          <a:p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531812" y="24442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Първа задача-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ALEPH500</a:t>
            </a:r>
            <a:endParaRPr lang="bg-B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959" y="595628"/>
            <a:ext cx="3406653" cy="200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0" t="6733" r="204" b="1683"/>
          <a:stretch/>
        </p:blipFill>
        <p:spPr>
          <a:xfrm>
            <a:off x="7899339" y="161917"/>
            <a:ext cx="4113213" cy="629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623520" y="6408241"/>
            <a:ext cx="4389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40212" y="6483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 задача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DSpace</a:t>
            </a:r>
            <a:endParaRPr lang="bg-B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9012" y="944752"/>
            <a:ext cx="8610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Дигитализиране  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експониране на литература по българистика в дигиталната платформа </a:t>
            </a:r>
            <a:r>
              <a:rPr lang="bg-B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DSpace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bg-BG" sz="2400" dirty="0">
              <a:solidFill>
                <a:schemeClr val="bg1"/>
              </a:solidFill>
              <a:latin typeface="ADYS" panose="00000500000000000000" pitchFamily="50" charset="-52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http://dspace.cl.bas.bg/xmlui/handle/nls/35520</a:t>
            </a:r>
          </a:p>
          <a:p>
            <a:endParaRPr lang="bg-BG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212" y="2667000"/>
            <a:ext cx="6426200" cy="361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46259" y="2429002"/>
            <a:ext cx="5489546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82896" y="6456947"/>
            <a:ext cx="4389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1000" dirty="0"/>
          </a:p>
        </p:txBody>
      </p:sp>
    </p:spTree>
    <p:extLst>
      <p:ext uri="{BB962C8B-B14F-4D97-AF65-F5344CB8AC3E}">
        <p14:creationId xmlns:p14="http://schemas.microsoft.com/office/powerpoint/2010/main" val="3372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40227" y="228600"/>
            <a:ext cx="7848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Системата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OCR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участие в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Национална </a:t>
            </a:r>
            <a:r>
              <a:rPr lang="bg-BG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интердисциплинарна изследователска е-инфраструктура за ресурси и технологии за българското езиково и културно наследство (</a:t>
            </a:r>
            <a:r>
              <a:rPr lang="bg-BG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КЛаДА</a:t>
            </a:r>
            <a:r>
              <a:rPr lang="bg-BG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-БГ)</a:t>
            </a:r>
            <a:endParaRPr lang="bg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764" y="2680741"/>
            <a:ext cx="6791524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9" t="34019" r="11850" b="8150"/>
          <a:stretch/>
        </p:blipFill>
        <p:spPr>
          <a:xfrm rot="16200000">
            <a:off x="-1221581" y="1448594"/>
            <a:ext cx="6858000" cy="396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94612" y="6391314"/>
            <a:ext cx="4389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1000" dirty="0"/>
          </a:p>
        </p:txBody>
      </p:sp>
    </p:spTree>
    <p:extLst>
      <p:ext uri="{BB962C8B-B14F-4D97-AF65-F5344CB8AC3E}">
        <p14:creationId xmlns:p14="http://schemas.microsoft.com/office/powerpoint/2010/main" val="13858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41812" y="2362200"/>
            <a:ext cx="7696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по математика и информатика към БАН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2400" dirty="0">
              <a:latin typeface="ADYS" panose="00000500000000000000" pitchFamily="50" charset="-52"/>
            </a:endParaRPr>
          </a:p>
          <a:p>
            <a:pPr algn="ctr"/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5408612" y="457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 сътрудничество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412" y="2286000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533400"/>
            <a:ext cx="1681510" cy="15275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64642" y="6262257"/>
            <a:ext cx="42847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B6A135-BE1D-A6EC-7E22-1FF9021D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2" y="212957"/>
            <a:ext cx="9448800" cy="990600"/>
          </a:xfrm>
        </p:spPr>
        <p:txBody>
          <a:bodyPr/>
          <a:lstStyle/>
          <a:p>
            <a:pPr algn="ctr"/>
            <a:r>
              <a:rPr lang="bg-B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Резултатите към които се стремим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95749" y="1599451"/>
            <a:ext cx="2206600" cy="511615"/>
            <a:chOff x="5033311" y="11565"/>
            <a:chExt cx="2206600" cy="887740"/>
          </a:xfrm>
        </p:grpSpPr>
        <p:sp>
          <p:nvSpPr>
            <p:cNvPr id="11" name="Rectangle 10"/>
            <p:cNvSpPr/>
            <p:nvPr/>
          </p:nvSpPr>
          <p:spPr>
            <a:xfrm>
              <a:off x="5033311" y="11565"/>
              <a:ext cx="2206600" cy="8352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2674265"/>
                <a:satOff val="11643"/>
                <a:lumOff val="660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5033311" y="64105"/>
              <a:ext cx="2206600" cy="835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600" b="0" i="0" kern="1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Сътрудничество</a:t>
              </a:r>
              <a:endParaRPr lang="en-US" sz="1600" b="0" i="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0811" y="1628807"/>
            <a:ext cx="2417742" cy="511614"/>
            <a:chOff x="152400" y="-124694"/>
            <a:chExt cx="2204445" cy="351742"/>
          </a:xfrm>
        </p:grpSpPr>
        <p:sp>
          <p:nvSpPr>
            <p:cNvPr id="17" name="Rectangle 16"/>
            <p:cNvSpPr/>
            <p:nvPr/>
          </p:nvSpPr>
          <p:spPr>
            <a:xfrm>
              <a:off x="152400" y="-124694"/>
              <a:ext cx="2204445" cy="351742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152400" y="-124694"/>
              <a:ext cx="2204445" cy="351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0" i="0" kern="1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ALEPH 500 &amp; </a:t>
              </a:r>
              <a:r>
                <a:rPr lang="en-US" sz="1600" b="0" i="0" kern="1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DSpace</a:t>
              </a:r>
              <a:endParaRPr lang="en-US" sz="1600" b="0" i="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74655" y="1606641"/>
            <a:ext cx="2204445" cy="504425"/>
            <a:chOff x="2518864" y="0"/>
            <a:chExt cx="2204445" cy="835200"/>
          </a:xfrm>
        </p:grpSpPr>
        <p:sp>
          <p:nvSpPr>
            <p:cNvPr id="20" name="Rectangle 19"/>
            <p:cNvSpPr/>
            <p:nvPr/>
          </p:nvSpPr>
          <p:spPr>
            <a:xfrm>
              <a:off x="2518864" y="0"/>
              <a:ext cx="2204445" cy="8352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1337132"/>
                <a:satOff val="5821"/>
                <a:lumOff val="330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/>
            <p:cNvSpPr txBox="1"/>
            <p:nvPr/>
          </p:nvSpPr>
          <p:spPr>
            <a:xfrm>
              <a:off x="2518864" y="0"/>
              <a:ext cx="2204445" cy="835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6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ЦБ-БАН</a:t>
              </a:r>
              <a:endParaRPr lang="en-US" sz="1600" b="0" i="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85202" y="1610995"/>
            <a:ext cx="2204445" cy="511615"/>
            <a:chOff x="5031932" y="0"/>
            <a:chExt cx="2204445" cy="835200"/>
          </a:xfrm>
        </p:grpSpPr>
        <p:sp>
          <p:nvSpPr>
            <p:cNvPr id="23" name="Rectangle 22"/>
            <p:cNvSpPr/>
            <p:nvPr/>
          </p:nvSpPr>
          <p:spPr>
            <a:xfrm>
              <a:off x="5031932" y="0"/>
              <a:ext cx="2204445" cy="8352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2674265"/>
                <a:satOff val="11643"/>
                <a:lumOff val="660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extBox 23"/>
            <p:cNvSpPr txBox="1"/>
            <p:nvPr/>
          </p:nvSpPr>
          <p:spPr>
            <a:xfrm>
              <a:off x="5031932" y="0"/>
              <a:ext cx="2204445" cy="835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600" b="0" i="0" kern="1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Свободен достъп</a:t>
              </a:r>
              <a:endParaRPr lang="en-US" sz="1600" b="0" i="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0811" y="2140421"/>
            <a:ext cx="2417742" cy="1754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между   библиотечната система ALEPH 500 и дигиталната платформа 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bg-B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pacе</a:t>
            </a:r>
            <a:endParaRPr lang="bg-B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sp>
        <p:nvSpPr>
          <p:cNvPr id="26" name="TextBox 25"/>
          <p:cNvSpPr txBox="1"/>
          <p:nvPr/>
        </p:nvSpPr>
        <p:spPr>
          <a:xfrm>
            <a:off x="2764361" y="2122610"/>
            <a:ext cx="2204446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Свободен достъп на сайта на ЦБ-БАН</a:t>
            </a:r>
          </a:p>
          <a:p>
            <a:endParaRPr lang="bg-BG" dirty="0"/>
          </a:p>
        </p:txBody>
      </p:sp>
      <p:sp>
        <p:nvSpPr>
          <p:cNvPr id="27" name="TextBox 26"/>
          <p:cNvSpPr txBox="1"/>
          <p:nvPr/>
        </p:nvSpPr>
        <p:spPr>
          <a:xfrm>
            <a:off x="5192090" y="2122610"/>
            <a:ext cx="2195969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Свободен достъп на сайта на програмата</a:t>
            </a:r>
          </a:p>
          <a:p>
            <a:endParaRPr lang="bg-BG" dirty="0"/>
          </a:p>
        </p:txBody>
      </p:sp>
      <p:sp>
        <p:nvSpPr>
          <p:cNvPr id="28" name="TextBox 27"/>
          <p:cNvSpPr txBox="1"/>
          <p:nvPr/>
        </p:nvSpPr>
        <p:spPr>
          <a:xfrm>
            <a:off x="7583919" y="2080787"/>
            <a:ext cx="2208188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 практика в партньорството и сътрудничеството между различни институции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7620" y="2286793"/>
            <a:ext cx="6857999" cy="2284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7579" y="6456947"/>
            <a:ext cx="4951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1000" dirty="0"/>
          </a:p>
        </p:txBody>
      </p:sp>
    </p:spTree>
    <p:extLst>
      <p:ext uri="{BB962C8B-B14F-4D97-AF65-F5344CB8AC3E}">
        <p14:creationId xmlns:p14="http://schemas.microsoft.com/office/powerpoint/2010/main" val="8375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722689" y="2667000"/>
            <a:ext cx="3610099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39569" y="762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Целите на научната </a:t>
            </a: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endParaRPr lang="bg-B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552" y="1447800"/>
            <a:ext cx="6781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Създадено трайно и устойчиво партньорство между научните и образователни организации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Изградена активна мрежа от български изследователи и чуждестранни българисти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Засилване на връзката между образователните програми и научните изследвания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Повишаване на научния и експертен капацитет в областта на българистиката като важен компонент за утвърждаването ѝ зад граница.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24" b="14624"/>
          <a:stretch>
            <a:fillRect/>
          </a:stretch>
        </p:blipFill>
        <p:spPr>
          <a:xfrm>
            <a:off x="7722689" y="0"/>
            <a:ext cx="4466136" cy="6858000"/>
          </a:xfrm>
        </p:spPr>
      </p:pic>
      <p:sp>
        <p:nvSpPr>
          <p:cNvPr id="4" name="TextBox 3"/>
          <p:cNvSpPr txBox="1"/>
          <p:nvPr/>
        </p:nvSpPr>
        <p:spPr>
          <a:xfrm>
            <a:off x="7066022" y="6406121"/>
            <a:ext cx="5105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Statues along the top of a building">
            <a:extLst>
              <a:ext uri="{FF2B5EF4-FFF2-40B4-BE49-F238E27FC236}">
                <a16:creationId xmlns:a16="http://schemas.microsoft.com/office/drawing/2014/main" id="{A1AB49CF-A20A-C64A-C665-4B7DE9AD85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825" cy="6858000"/>
          </a:xfrm>
        </p:spPr>
      </p:pic>
      <p:sp>
        <p:nvSpPr>
          <p:cNvPr id="16" name="Rectangle 15"/>
          <p:cNvSpPr/>
          <p:nvPr/>
        </p:nvSpPr>
        <p:spPr>
          <a:xfrm>
            <a:off x="4654929" y="383493"/>
            <a:ext cx="726109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35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ЗА ВНИМАНИЕТО!</a:t>
            </a:r>
            <a:endParaRPr lang="en-US" sz="35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806773" y="2087636"/>
            <a:ext cx="6998136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Д-р Силвия Найденова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Валентина Василева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bg-BG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Централна библиотека на БАН,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гр. София</a:t>
            </a:r>
            <a:endParaRPr kumimoji="0" lang="bg-BG" sz="28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1" y="1095317"/>
            <a:ext cx="671999" cy="26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53112"/>
            <a:ext cx="505364" cy="505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12222" r="12504" b="12222"/>
          <a:stretch/>
        </p:blipFill>
        <p:spPr>
          <a:xfrm>
            <a:off x="278352" y="2166050"/>
            <a:ext cx="634460" cy="63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6667" r="3333" b="17777"/>
          <a:stretch/>
        </p:blipFill>
        <p:spPr>
          <a:xfrm>
            <a:off x="278352" y="2871556"/>
            <a:ext cx="867905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1146257" y="1041239"/>
            <a:ext cx="289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http://cl.bas.bg/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6257" y="1572792"/>
            <a:ext cx="3975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https://www.facebook.com/clbasbg</a:t>
            </a:r>
            <a:endParaRPr lang="bg-BG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0734" y="2087636"/>
            <a:ext cx="25752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https://www.instagram.com/central.library.bas/</a:t>
            </a:r>
            <a:r>
              <a:rPr lang="bg-BG" dirty="0">
                <a:solidFill>
                  <a:schemeClr val="bg1"/>
                </a:solidFill>
                <a:latin typeface="ADYS" panose="00000500000000000000" pitchFamily="50" charset="-52"/>
              </a:rPr>
              <a:t/>
            </a:r>
            <a:br>
              <a:rPr lang="bg-BG" dirty="0">
                <a:solidFill>
                  <a:schemeClr val="bg1"/>
                </a:solidFill>
                <a:latin typeface="ADYS" panose="00000500000000000000" pitchFamily="50" charset="-52"/>
              </a:rPr>
            </a:br>
            <a:endParaRPr lang="bg-BG" dirty="0"/>
          </a:p>
        </p:txBody>
      </p:sp>
      <p:sp>
        <p:nvSpPr>
          <p:cNvPr id="30" name="TextBox 29"/>
          <p:cNvSpPr txBox="1"/>
          <p:nvPr/>
        </p:nvSpPr>
        <p:spPr>
          <a:xfrm>
            <a:off x="1146257" y="2905219"/>
            <a:ext cx="289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https://youtube.com/channel/Central_Library_BAS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5825" y="6319817"/>
            <a:ext cx="495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8914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297CFA-6E96-2C78-BAF9-FECDA0D2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70" y="187643"/>
            <a:ext cx="8045132" cy="609600"/>
          </a:xfrm>
        </p:spPr>
        <p:txBody>
          <a:bodyPr/>
          <a:lstStyle/>
          <a:p>
            <a:r>
              <a:rPr lang="bg-BG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bg-BG" sz="2800" b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</a:t>
            </a:r>
            <a:r>
              <a:rPr lang="bg-BG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ПРОГРАМАТА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32" y="2590800"/>
            <a:ext cx="4544305" cy="301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50170" y="990600"/>
            <a:ext cx="114363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Българистиката играе основна роля както при изграждането на представата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съвременна България,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така 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 мястото на страната ни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развитието на европейската и световна цивилизация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bg-BG" dirty="0"/>
          </a:p>
        </p:txBody>
      </p:sp>
      <p:sp>
        <p:nvSpPr>
          <p:cNvPr id="5" name="TextBox 4"/>
          <p:cNvSpPr txBox="1"/>
          <p:nvPr/>
        </p:nvSpPr>
        <p:spPr>
          <a:xfrm>
            <a:off x="1658274" y="2590800"/>
            <a:ext cx="563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тази връзка, Националната научна програма „Развитие и утвърждаване на българистиката в чужбина“ (ННП Българистика), отговаря на необходимостта от целенасочена подкрепа на българистиката като привлекателна научноизследователска област за чуждестранни учени, акцентираща основно върху българския език и литература, българската история, изкуство, наука и култура (вкл. етнография и фолклор).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102132" y="6344565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Пловдив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библиотеките в политиките</a:t>
            </a:r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46FAC-1340-7933-3843-9D3028F2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851" y="136028"/>
            <a:ext cx="8304213" cy="702172"/>
          </a:xfrm>
        </p:spPr>
        <p:txBody>
          <a:bodyPr/>
          <a:lstStyle/>
          <a:p>
            <a:r>
              <a:rPr lang="bg-BG" sz="2800" b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ОБЩЕСТВЕНИ ПРЕДИЗВИКАТЕЛСТВА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2774" y="843677"/>
            <a:ext cx="7848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Негативни стереотипи, нагласи и предразсъдъци към България, които се свързват с Балканския полуостров, който се е превърнал в синоним на етнически конфликти и икономическа изостаналост;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 познаване на миналото, спекулации, подмяна и изкривяване на исторически факти и липса на обективен научен подход, свързани с българския език и история, които хвърлят сянка върху българския принос в европейската и световна цивилизация.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Слаба международна разпознаваемост на колегията по българистика.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50724" r="8807" b="14264"/>
          <a:stretch/>
        </p:blipFill>
        <p:spPr>
          <a:xfrm rot="16200000">
            <a:off x="-2286794" y="2286794"/>
            <a:ext cx="6858001" cy="2284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6477000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65264" y="6364618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Пловдив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библиотеките в политиките</a:t>
            </a:r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B6A135-BE1D-A6EC-7E22-1FF9021D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77" y="0"/>
            <a:ext cx="11224736" cy="99060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g-B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реализиране на </a:t>
            </a:r>
            <a:r>
              <a:rPr lang="bg-B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ПРОГРАМАТА </a:t>
            </a:r>
            <a:r>
              <a:rPr lang="bg-BG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 </a:t>
            </a:r>
            <a:r>
              <a:rPr lang="bg-B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предвидени следните мерки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39037" y="1328905"/>
            <a:ext cx="2206600" cy="511615"/>
            <a:chOff x="5033311" y="11565"/>
            <a:chExt cx="2206600" cy="887740"/>
          </a:xfrm>
        </p:grpSpPr>
        <p:sp>
          <p:nvSpPr>
            <p:cNvPr id="11" name="Rectangle 10"/>
            <p:cNvSpPr/>
            <p:nvPr/>
          </p:nvSpPr>
          <p:spPr>
            <a:xfrm>
              <a:off x="5033311" y="11565"/>
              <a:ext cx="2206600" cy="8352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2674265"/>
                <a:satOff val="11643"/>
                <a:lumOff val="660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5033311" y="64104"/>
              <a:ext cx="2206600" cy="8352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600" b="0" i="0" kern="1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ПОДПОМАГАНЕ</a:t>
              </a:r>
              <a:endParaRPr lang="en-US" sz="1600" b="0" i="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1678" y="1315946"/>
            <a:ext cx="2417742" cy="511614"/>
            <a:chOff x="152400" y="-124694"/>
            <a:chExt cx="2204445" cy="351742"/>
          </a:xfrm>
        </p:grpSpPr>
        <p:sp>
          <p:nvSpPr>
            <p:cNvPr id="17" name="Rectangle 16"/>
            <p:cNvSpPr/>
            <p:nvPr/>
          </p:nvSpPr>
          <p:spPr>
            <a:xfrm>
              <a:off x="152400" y="-124694"/>
              <a:ext cx="2204445" cy="351742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152400" y="-124694"/>
              <a:ext cx="2204445" cy="351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5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УСТОЙЧИВО ВЪЗСТАНОВЯВАНЕ</a:t>
              </a:r>
              <a:endParaRPr lang="en-US" sz="1500" b="0" i="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830479" y="1336095"/>
            <a:ext cx="2204445" cy="504425"/>
            <a:chOff x="2518864" y="0"/>
            <a:chExt cx="2204445" cy="835200"/>
          </a:xfrm>
        </p:grpSpPr>
        <p:sp>
          <p:nvSpPr>
            <p:cNvPr id="20" name="Rectangle 19"/>
            <p:cNvSpPr/>
            <p:nvPr/>
          </p:nvSpPr>
          <p:spPr>
            <a:xfrm>
              <a:off x="2518864" y="0"/>
              <a:ext cx="2204445" cy="8352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1337132"/>
                <a:satOff val="5821"/>
                <a:lumOff val="330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/>
            <p:cNvSpPr txBox="1"/>
            <p:nvPr/>
          </p:nvSpPr>
          <p:spPr>
            <a:xfrm>
              <a:off x="2518864" y="0"/>
              <a:ext cx="2204445" cy="835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600" b="0" i="0" kern="1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НАСЪРЧАВАНЕ</a:t>
              </a:r>
              <a:endParaRPr lang="en-US" sz="1600" b="0" i="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95679" y="1315946"/>
            <a:ext cx="2204445" cy="511615"/>
            <a:chOff x="5031932" y="0"/>
            <a:chExt cx="2204445" cy="835200"/>
          </a:xfrm>
        </p:grpSpPr>
        <p:sp>
          <p:nvSpPr>
            <p:cNvPr id="23" name="Rectangle 22"/>
            <p:cNvSpPr/>
            <p:nvPr/>
          </p:nvSpPr>
          <p:spPr>
            <a:xfrm>
              <a:off x="5031932" y="0"/>
              <a:ext cx="2204445" cy="8352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2674265"/>
                <a:satOff val="11643"/>
                <a:lumOff val="660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extBox 23"/>
            <p:cNvSpPr txBox="1"/>
            <p:nvPr/>
          </p:nvSpPr>
          <p:spPr>
            <a:xfrm>
              <a:off x="5031932" y="0"/>
              <a:ext cx="2204445" cy="835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600" b="0" i="0" kern="1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УТВЪРЖДАВАНЕ</a:t>
              </a:r>
              <a:endParaRPr lang="en-US" sz="1600" b="0" i="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31678" y="1840520"/>
            <a:ext cx="2417742" cy="36933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привличане на 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по-голям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брой студенти, докторанти и млади учени, изучаващи български език и литература, българска история, изкуство и култура в чуждестранни университети и научни институти;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sp>
        <p:nvSpPr>
          <p:cNvPr id="26" name="TextBox 25"/>
          <p:cNvSpPr txBox="1"/>
          <p:nvPr/>
        </p:nvSpPr>
        <p:spPr>
          <a:xfrm>
            <a:off x="2830479" y="1841032"/>
            <a:ext cx="2204446" cy="18774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bg-BG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Насърчаване на научните изследвания по българистика;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bg-BG" dirty="0"/>
          </a:p>
          <a:p>
            <a:endParaRPr lang="bg-BG" dirty="0"/>
          </a:p>
        </p:txBody>
      </p:sp>
      <p:sp>
        <p:nvSpPr>
          <p:cNvPr id="27" name="TextBox 26"/>
          <p:cNvSpPr txBox="1"/>
          <p:nvPr/>
        </p:nvSpPr>
        <p:spPr>
          <a:xfrm>
            <a:off x="5195855" y="1840520"/>
            <a:ext cx="2186891" cy="2667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Засилване и утвърждаване на международния престиж и разпознаваемост на колегията по българистика;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  <a:p>
            <a:endParaRPr lang="bg-BG" dirty="0"/>
          </a:p>
        </p:txBody>
      </p:sp>
      <p:sp>
        <p:nvSpPr>
          <p:cNvPr id="28" name="TextBox 27"/>
          <p:cNvSpPr txBox="1"/>
          <p:nvPr/>
        </p:nvSpPr>
        <p:spPr>
          <a:xfrm>
            <a:off x="7537248" y="1810241"/>
            <a:ext cx="2208188" cy="2585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Подпомагане на усилията на държавните институции и популяризиране на българските постижения в различни области.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9886859" y="1328905"/>
            <a:ext cx="2206600" cy="511615"/>
            <a:chOff x="5033311" y="11565"/>
            <a:chExt cx="2206600" cy="887740"/>
          </a:xfrm>
        </p:grpSpPr>
        <p:sp>
          <p:nvSpPr>
            <p:cNvPr id="30" name="Rectangle 29"/>
            <p:cNvSpPr/>
            <p:nvPr/>
          </p:nvSpPr>
          <p:spPr>
            <a:xfrm>
              <a:off x="5033311" y="11565"/>
              <a:ext cx="2206600" cy="83520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2674265"/>
                <a:satOff val="11643"/>
                <a:lumOff val="660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extBox 31"/>
            <p:cNvSpPr txBox="1"/>
            <p:nvPr/>
          </p:nvSpPr>
          <p:spPr>
            <a:xfrm>
              <a:off x="5033311" y="64105"/>
              <a:ext cx="2206600" cy="835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5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ПОПУЛЯРИЗИРАНЕ</a:t>
              </a:r>
              <a:endParaRPr lang="en-US" sz="1500" b="0" i="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9882560" y="1820392"/>
            <a:ext cx="2208188" cy="28623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Популяризиране на българските постижения в различни области на науката и технологиите, както и на историческите забележителности на България.</a:t>
            </a:r>
          </a:p>
          <a:p>
            <a:endParaRPr lang="bg-BG" dirty="0"/>
          </a:p>
        </p:txBody>
      </p:sp>
      <p:sp>
        <p:nvSpPr>
          <p:cNvPr id="2" name="TextBox 1"/>
          <p:cNvSpPr txBox="1"/>
          <p:nvPr/>
        </p:nvSpPr>
        <p:spPr>
          <a:xfrm>
            <a:off x="7459436" y="6324600"/>
            <a:ext cx="4571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6" grpId="0" animBg="1"/>
      <p:bldP spid="27" grpId="0" animBg="1"/>
      <p:bldP spid="28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architectural spiral scrolling ornament">
            <a:extLst>
              <a:ext uri="{FF2B5EF4-FFF2-40B4-BE49-F238E27FC236}">
                <a16:creationId xmlns:a16="http://schemas.microsoft.com/office/drawing/2014/main" id="{3EF594EB-0DFC-01C3-3A54-A22BD8C057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5815"/>
            <a:ext cx="12188825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D6C8AB-5516-F1B4-DF34-5E1C89C9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01" y="228600"/>
            <a:ext cx="12188825" cy="941832"/>
          </a:xfrm>
        </p:spPr>
        <p:txBody>
          <a:bodyPr>
            <a:noAutofit/>
          </a:bodyPr>
          <a:lstStyle/>
          <a:p>
            <a:r>
              <a:rPr lang="bg-BG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СРОК НА ПРОГРАМАТА – до 31.12.2025 г</a:t>
            </a:r>
            <a:r>
              <a:rPr lang="bg-BG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272AA4-F484-51A7-7175-5AD7A8FD4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g-BG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Програмата ще се изпълнява на три етапа, </a:t>
            </a:r>
            <a:r>
              <a:rPr lang="bg-BG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всеки </a:t>
            </a:r>
            <a:r>
              <a:rPr lang="bg-BG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продължителност 12 месеца</a:t>
            </a: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68" l="377" r="99247">
                        <a14:foregroundMark x1="36158" y1="1887" x2="12994" y2="14340"/>
                        <a14:foregroundMark x1="12994" y1="15283" x2="1883" y2="35472"/>
                        <a14:foregroundMark x1="1695" y1="35849" x2="377" y2="49245"/>
                        <a14:foregroundMark x1="2637" y1="63208" x2="753" y2="47925"/>
                        <a14:foregroundMark x1="2637" y1="63962" x2="12994" y2="82642"/>
                        <a14:foregroundMark x1="13183" y1="83019" x2="37665" y2="98113"/>
                        <a14:foregroundMark x1="37476" y1="97358" x2="61959" y2="98113"/>
                        <a14:foregroundMark x1="62524" y1="97925" x2="77966" y2="91698"/>
                        <a14:foregroundMark x1="77966" y1="91698" x2="87759" y2="82830"/>
                        <a14:foregroundMark x1="87759" y1="82830" x2="94539" y2="73585"/>
                        <a14:foregroundMark x1="94539" y1="73585" x2="99058" y2="59811"/>
                        <a14:foregroundMark x1="98870" y1="60755" x2="99058" y2="40000"/>
                        <a14:foregroundMark x1="99058" y1="40000" x2="89831" y2="20943"/>
                        <a14:foregroundMark x1="89831" y1="20943" x2="77966" y2="8868"/>
                        <a14:foregroundMark x1="78343" y1="8868" x2="65348" y2="2642"/>
                        <a14:foregroundMark x1="64972" y1="2642" x2="53296" y2="0"/>
                        <a14:foregroundMark x1="54802" y1="755" x2="35970" y2="2075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2" y="1066800"/>
            <a:ext cx="3746492" cy="373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466012" y="6326851"/>
            <a:ext cx="4571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3527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812" y="152400"/>
            <a:ext cx="5105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УЧАСТНИЦИ В ПРОГРАМАТА</a:t>
            </a:r>
            <a:r>
              <a:rPr lang="en-US" sz="1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000" y="612820"/>
            <a:ext cx="10219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Българската академия на науките (БАН) – водеща организация, в партньорство със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Софийския </a:t>
            </a:r>
            <a:r>
              <a:rPr lang="bg-BG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„Св. Климент Охридски”, Пловдивския университет „Паисий Хилендарски”, Великотърновския университет „Св. св. Кирил и Методий”, Югозападния университет „Неофит Рилски“ – Благоевград и Шуменския университет „Епископ Константин Преславски”;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806" y="1855965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Национален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археологически институт с музей-БАН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bg-BG" dirty="0"/>
          </a:p>
        </p:txBody>
      </p:sp>
      <p:sp>
        <p:nvSpPr>
          <p:cNvPr id="11" name="TextBox 10"/>
          <p:cNvSpPr txBox="1"/>
          <p:nvPr/>
        </p:nvSpPr>
        <p:spPr>
          <a:xfrm>
            <a:off x="142000" y="2389125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етнология и фолклористика с етнографски музей-БАН;</a:t>
            </a:r>
          </a:p>
          <a:p>
            <a:endParaRPr lang="bg-BG" dirty="0"/>
          </a:p>
        </p:txBody>
      </p:sp>
      <p:sp>
        <p:nvSpPr>
          <p:cNvPr id="12" name="TextBox 11"/>
          <p:cNvSpPr txBox="1"/>
          <p:nvPr/>
        </p:nvSpPr>
        <p:spPr>
          <a:xfrm>
            <a:off x="150806" y="2901069"/>
            <a:ext cx="696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български език-БАН;</a:t>
            </a:r>
          </a:p>
          <a:p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150807" y="3388969"/>
            <a:ext cx="637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литература –БАН;</a:t>
            </a:r>
          </a:p>
          <a:p>
            <a:endParaRPr lang="bg-BG" dirty="0"/>
          </a:p>
        </p:txBody>
      </p:sp>
      <p:sp>
        <p:nvSpPr>
          <p:cNvPr id="14" name="TextBox 13"/>
          <p:cNvSpPr txBox="1"/>
          <p:nvPr/>
        </p:nvSpPr>
        <p:spPr>
          <a:xfrm>
            <a:off x="150808" y="3924958"/>
            <a:ext cx="531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исторически изследвания-БАН;</a:t>
            </a:r>
          </a:p>
          <a:p>
            <a:endParaRPr lang="bg-BG" dirty="0"/>
          </a:p>
        </p:txBody>
      </p:sp>
      <p:sp>
        <p:nvSpPr>
          <p:cNvPr id="15" name="TextBox 14"/>
          <p:cNvSpPr txBox="1"/>
          <p:nvPr/>
        </p:nvSpPr>
        <p:spPr>
          <a:xfrm>
            <a:off x="142000" y="4523200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балканистика с център по </a:t>
            </a:r>
            <a:r>
              <a:rPr lang="bg-B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тракология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-БАН;</a:t>
            </a:r>
          </a:p>
          <a:p>
            <a:endParaRPr lang="bg-BG" dirty="0"/>
          </a:p>
        </p:txBody>
      </p:sp>
      <p:sp>
        <p:nvSpPr>
          <p:cNvPr id="16" name="TextBox 15"/>
          <p:cNvSpPr txBox="1"/>
          <p:nvPr/>
        </p:nvSpPr>
        <p:spPr>
          <a:xfrm>
            <a:off x="142000" y="5153614"/>
            <a:ext cx="601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изследване на изкуствата-БАН;</a:t>
            </a:r>
          </a:p>
          <a:p>
            <a:endParaRPr lang="bg-BG" dirty="0"/>
          </a:p>
        </p:txBody>
      </p:sp>
      <p:sp>
        <p:nvSpPr>
          <p:cNvPr id="17" name="TextBox 16"/>
          <p:cNvSpPr txBox="1"/>
          <p:nvPr/>
        </p:nvSpPr>
        <p:spPr>
          <a:xfrm>
            <a:off x="150808" y="5719685"/>
            <a:ext cx="550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Кирило</a:t>
            </a: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-методиевски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научен център-БАН;</a:t>
            </a:r>
          </a:p>
          <a:p>
            <a:endParaRPr lang="bg-BG" dirty="0"/>
          </a:p>
        </p:txBody>
      </p:sp>
      <p:sp>
        <p:nvSpPr>
          <p:cNvPr id="18" name="TextBox 17"/>
          <p:cNvSpPr txBox="1"/>
          <p:nvPr/>
        </p:nvSpPr>
        <p:spPr>
          <a:xfrm>
            <a:off x="150808" y="6294487"/>
            <a:ext cx="448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Централна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на БАН.</a:t>
            </a:r>
          </a:p>
          <a:p>
            <a:endParaRPr lang="bg-BG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2"/>
          <a:stretch/>
        </p:blipFill>
        <p:spPr>
          <a:xfrm>
            <a:off x="10631194" y="152400"/>
            <a:ext cx="1434810" cy="59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9723" y="801768"/>
            <a:ext cx="1279614" cy="47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729" y="1364802"/>
            <a:ext cx="667608" cy="667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1246" r="25299" b="26162"/>
          <a:stretch/>
        </p:blipFill>
        <p:spPr>
          <a:xfrm>
            <a:off x="11389469" y="2121934"/>
            <a:ext cx="669868" cy="66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900" y="2880716"/>
            <a:ext cx="692226" cy="68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335" y="3636511"/>
            <a:ext cx="681047" cy="697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12" y="4403017"/>
            <a:ext cx="780692" cy="443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7418" y="4937980"/>
            <a:ext cx="822264" cy="45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90" y="5468775"/>
            <a:ext cx="616792" cy="662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23" y="6257106"/>
            <a:ext cx="1327481" cy="53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6207724" y="6450610"/>
            <a:ext cx="457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062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212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Националната научна програма „Културно-историческо наследство, национална памет и обществено развитие“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3212" y="1135995"/>
            <a:ext cx="9002044" cy="3131205"/>
          </a:xfrm>
          <a:prstGeom prst="rect">
            <a:avLst/>
          </a:prstGeom>
        </p:spPr>
        <p:txBody>
          <a:bodyPr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Gill Sans Light" panose="020B0302020104020203" pitchFamily="34" charset="-79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Gill Sans Light" panose="020B0302020104020203" pitchFamily="34" charset="-79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sz="1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Gill Sans Light" panose="020B0302020104020203" pitchFamily="34" charset="-79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sz="16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Gill Sans Light" panose="020B0302020104020203" pitchFamily="34" charset="-79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sz="16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Gill Sans Light" panose="020B0302020104020203" pitchFamily="34" charset="-79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2019-2022  период на изпълнение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bg-BG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заглавия литературни периодични издания, </a:t>
            </a:r>
            <a:r>
              <a:rPr lang="bg-BG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70495 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файла в дигиталната колекция „Периодика и литература Т. 6 е на свободен достъп </a:t>
            </a:r>
            <a:r>
              <a:rPr lang="bg-BG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http://dspace.cl.bas.bg/xmlui/handle/nls/30827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Създаване на библиография по Кирилометодиавистика в библиотечно-иинформационната система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ALEPH500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Бяха редактирани общо 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12 801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библиографски записа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http://aleph.cl.bas.bg/</a:t>
            </a:r>
          </a:p>
          <a:p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Резултатите от работата по този проект бяха представени през октомври 2021 г. </a:t>
            </a:r>
            <a:b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 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национална конференция на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ББИА, проведена в гр. Бургас </a:t>
            </a:r>
            <a:endPara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4267200"/>
            <a:ext cx="3753854" cy="218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2012" y="0"/>
            <a:ext cx="2436813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18412" y="6406121"/>
            <a:ext cx="441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политики и библиотеките в политиките</a:t>
            </a:r>
            <a:endParaRPr lang="bg-BG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921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189412" y="19050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Участието на </a:t>
            </a:r>
            <a:br>
              <a:rPr lang="bg-BG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Централна библиотека на БАН</a:t>
            </a:r>
            <a:endParaRPr lang="bg-B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8512" y="440398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ННП БЪЛГАРИСТИКА</a:t>
            </a:r>
            <a:endParaRPr lang="bg-B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77000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7085012" y="6364618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XXXIII национална конференция на ББИА - 8 – 9 юни 2023 г., </a:t>
            </a: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Пловдив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библиотеките в политиките</a:t>
            </a:r>
            <a:endParaRPr lang="bg-BG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722689" y="2667000"/>
            <a:ext cx="3610099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33552" y="381000"/>
            <a:ext cx="7261797" cy="15070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 cap="all" spc="100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Какво и как ще обработваме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608012" y="3505200"/>
            <a:ext cx="5849592" cy="2115589"/>
          </a:xfrm>
          <a:prstGeom prst="rect">
            <a:avLst/>
          </a:prstGeom>
        </p:spPr>
        <p:txBody>
          <a:bodyPr/>
          <a:lstStyle/>
          <a:p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Първи конгрес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българистика </a:t>
            </a:r>
          </a:p>
          <a:p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 по българистика</a:t>
            </a:r>
            <a:endParaRPr lang="bg-B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 по </a:t>
            </a: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българистика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 материали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7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456947"/>
            <a:ext cx="717881" cy="28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5501" y="6429267"/>
            <a:ext cx="678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ADYS" panose="00000500000000000000" pitchFamily="50" charset="-52"/>
              </a:rPr>
              <a:t>XXXIII национална конференция на ББИА - 8 – 9 юни 2023 г., Пловдив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ADYS" panose="00000500000000000000" pitchFamily="50" charset="-52"/>
              </a:rPr>
              <a:t>Библиотечни политики и библиотеките в политиките</a:t>
            </a:r>
            <a:endParaRPr lang="bg-BG" sz="1000" dirty="0">
              <a:solidFill>
                <a:schemeClr val="bg1"/>
              </a:solidFill>
              <a:latin typeface="ADYS" panose="00000500000000000000" pitchFamily="50" charset="-52"/>
            </a:endParaRPr>
          </a:p>
          <a:p>
            <a:endParaRPr lang="bg-BG" sz="1000" dirty="0"/>
          </a:p>
        </p:txBody>
      </p:sp>
    </p:spTree>
    <p:extLst>
      <p:ext uri="{BB962C8B-B14F-4D97-AF65-F5344CB8AC3E}">
        <p14:creationId xmlns:p14="http://schemas.microsoft.com/office/powerpoint/2010/main" val="15784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Custom 71">
      <a:dk1>
        <a:srgbClr val="000000"/>
      </a:dk1>
      <a:lt1>
        <a:srgbClr val="FFFFFF"/>
      </a:lt1>
      <a:dk2>
        <a:srgbClr val="693A20"/>
      </a:dk2>
      <a:lt2>
        <a:srgbClr val="E7E4E6"/>
      </a:lt2>
      <a:accent1>
        <a:srgbClr val="512823"/>
      </a:accent1>
      <a:accent2>
        <a:srgbClr val="B98D34"/>
      </a:accent2>
      <a:accent3>
        <a:srgbClr val="610606"/>
      </a:accent3>
      <a:accent4>
        <a:srgbClr val="FFEDB9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ustom 89">
      <a:majorFont>
        <a:latin typeface="Book Antiqua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_win32" id="{B9608E06-0E1C-4FCC-AD06-127F62156083}" vid="{E3429AF7-B683-4F9F-966A-561A66620435}"/>
    </a:ext>
  </a:extLst>
</a:theme>
</file>

<file path=ppt/theme/theme2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2248D4-E1D7-4A46-906C-BF5695DAFBD9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sharepoint/v3"/>
    <ds:schemaRef ds:uri="16c05727-aa75-4e4a-9b5f-8a80a1165891"/>
    <ds:schemaRef ds:uri="http://schemas.openxmlformats.org/package/2006/metadata/core-properties"/>
    <ds:schemaRef ds:uri="230e9df3-be65-4c73-a93b-d1236ebd677e"/>
    <ds:schemaRef ds:uri="71af3243-3dd4-4a8d-8c0d-dd76da1f02a5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F6DB67A-7E7A-42B5-B6D4-8BCE2AED44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48CD00-9A74-4333-9CB3-8A0E40B746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Books Classic 16x9</Template>
  <TotalTime>0</TotalTime>
  <Words>1140</Words>
  <Application>Microsoft Office PowerPoint</Application>
  <PresentationFormat>Custom</PresentationFormat>
  <Paragraphs>139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ADYS</vt:lpstr>
      <vt:lpstr>Arial</vt:lpstr>
      <vt:lpstr>Book Antiqua</vt:lpstr>
      <vt:lpstr>Constantia</vt:lpstr>
      <vt:lpstr>Gill Sans Light</vt:lpstr>
      <vt:lpstr>Gill Sans MT</vt:lpstr>
      <vt:lpstr>Times New Roman</vt:lpstr>
      <vt:lpstr>Wingdings</vt:lpstr>
      <vt:lpstr>Wingdings 3</vt:lpstr>
      <vt:lpstr>Books Classic 16x9</vt:lpstr>
      <vt:lpstr>PowerPoint Presentation</vt:lpstr>
      <vt:lpstr>1. НЕОБХОДИМОСТ ОТ ПРОГРАМАТА </vt:lpstr>
      <vt:lpstr>2. ОБЩЕСТВЕНИ ПРЕДИЗВИКАТЕЛСТВА</vt:lpstr>
      <vt:lpstr>3. За реализиране на ПРОГРАМАТА  са предвидени следните мерки </vt:lpstr>
      <vt:lpstr>4. СРОК НА ПРОГРАМАТА – до 31.12.2025 г.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Резултатите към които се стремим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2023-02-08T23:50:40Z</dcterms:created>
  <dcterms:modified xsi:type="dcterms:W3CDTF">2023-06-12T08:48:36Z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