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7" r:id="rId2"/>
    <p:sldId id="351" r:id="rId3"/>
    <p:sldId id="309" r:id="rId4"/>
    <p:sldId id="345" r:id="rId5"/>
    <p:sldId id="346" r:id="rId6"/>
    <p:sldId id="347" r:id="rId7"/>
    <p:sldId id="314" r:id="rId8"/>
    <p:sldId id="262" r:id="rId9"/>
    <p:sldId id="337" r:id="rId10"/>
    <p:sldId id="338" r:id="rId11"/>
    <p:sldId id="349" r:id="rId12"/>
    <p:sldId id="353" r:id="rId13"/>
    <p:sldId id="371" r:id="rId14"/>
    <p:sldId id="372" r:id="rId15"/>
    <p:sldId id="373" r:id="rId16"/>
    <p:sldId id="355" r:id="rId17"/>
    <p:sldId id="364" r:id="rId18"/>
    <p:sldId id="365" r:id="rId19"/>
    <p:sldId id="368" r:id="rId20"/>
    <p:sldId id="369" r:id="rId21"/>
    <p:sldId id="357" r:id="rId22"/>
    <p:sldId id="358" r:id="rId23"/>
    <p:sldId id="359" r:id="rId24"/>
    <p:sldId id="360" r:id="rId25"/>
    <p:sldId id="370" r:id="rId26"/>
    <p:sldId id="361" r:id="rId27"/>
    <p:sldId id="366" r:id="rId28"/>
    <p:sldId id="367" r:id="rId29"/>
    <p:sldId id="362" r:id="rId30"/>
    <p:sldId id="3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ECE"/>
    <a:srgbClr val="FAFFCD"/>
    <a:srgbClr val="FAFEE2"/>
    <a:srgbClr val="FBFFD1"/>
    <a:srgbClr val="F8FEE2"/>
    <a:srgbClr val="FBFFD5"/>
    <a:srgbClr val="FFF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9154" autoAdjust="0"/>
  </p:normalViewPr>
  <p:slideViewPr>
    <p:cSldViewPr snapToGrid="0">
      <p:cViewPr varScale="1">
        <p:scale>
          <a:sx n="92" d="100"/>
          <a:sy n="92" d="100"/>
        </p:scale>
        <p:origin x="37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217CD-3B17-4E52-8935-C45548F9EC55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51170-BAE6-4182-88ED-62598CBB5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7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51170-BAE6-4182-88ED-62598CBB5A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5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51170-BAE6-4182-88ED-62598CBB5A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1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9333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6171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682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201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2033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4292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6138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806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504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4260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7421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C8021-AAE9-4D56-A8D8-E1D7D4DC217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CD097-3A1A-497B-A87D-7C99E945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8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-32358"/>
            <a:ext cx="12192000" cy="6890358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38939" y="1084521"/>
            <a:ext cx="9144000" cy="3542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208874" y="6220047"/>
            <a:ext cx="4154887" cy="1043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6540" y="2834542"/>
            <a:ext cx="9643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b="1" dirty="0">
                <a:solidFill>
                  <a:srgbClr val="333333"/>
                </a:solidFill>
                <a:latin typeface="Simbal Regular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90408" y="6130635"/>
            <a:ext cx="5482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0"/>
            <a:ext cx="2273300" cy="571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5589" y="3105835"/>
            <a:ext cx="11482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Представяне на платформата </a:t>
            </a:r>
            <a:r>
              <a:rPr lang="bg-B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bg-B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дигитално </a:t>
            </a:r>
            <a:r>
              <a:rPr lang="bg-B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съдържание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DSpace</a:t>
            </a:r>
            <a:endParaRPr lang="bg-BG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25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037" y="1049481"/>
            <a:ext cx="10515600" cy="61306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2900" dirty="0" smtClean="0"/>
              <a:t>Предост</a:t>
            </a:r>
            <a:r>
              <a:rPr lang="bg-BG" sz="2900" dirty="0"/>
              <a:t>а</a:t>
            </a:r>
            <a:r>
              <a:rPr lang="ru-RU" sz="2900" dirty="0" smtClean="0"/>
              <a:t>вени </a:t>
            </a:r>
            <a:r>
              <a:rPr lang="ru-RU" sz="2900" dirty="0"/>
              <a:t>дигитализирани обекти в „Световна дигитална библиотека” (World Digital Library) - част </a:t>
            </a:r>
            <a:r>
              <a:rPr lang="ru-RU" sz="2900" dirty="0" smtClean="0"/>
              <a:t>от </a:t>
            </a:r>
          </a:p>
          <a:p>
            <a:pPr>
              <a:buNone/>
            </a:pPr>
            <a:r>
              <a:rPr lang="ru-RU" sz="2900" dirty="0" smtClean="0"/>
              <a:t>колекцията </a:t>
            </a:r>
            <a:r>
              <a:rPr lang="ru-RU" sz="2900" dirty="0"/>
              <a:t>„Възрожденски книги 1806-1878 </a:t>
            </a:r>
            <a:r>
              <a:rPr lang="ru-RU" sz="2900" dirty="0" smtClean="0"/>
              <a:t>г</a:t>
            </a:r>
            <a:r>
              <a:rPr lang="en-US" sz="2900" dirty="0"/>
              <a:t>.</a:t>
            </a:r>
            <a:r>
              <a:rPr lang="ru-RU" sz="2900" dirty="0" smtClean="0"/>
              <a:t>“.</a:t>
            </a:r>
            <a:endParaRPr lang="ru-RU" sz="2900" dirty="0"/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6450" y="1533378"/>
            <a:ext cx="5625550" cy="3515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073" y="3245616"/>
            <a:ext cx="6078682" cy="36074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66450" y="6271637"/>
            <a:ext cx="5625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0123" y="451647"/>
            <a:ext cx="11013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Реализирани проекти по дигитализация на библиотечни колекции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721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87159" cy="1325563"/>
          </a:xfrm>
        </p:spPr>
        <p:txBody>
          <a:bodyPr>
            <a:normAutofit/>
          </a:bodyPr>
          <a:lstStyle/>
          <a:p>
            <a:r>
              <a:rPr lang="bg-BG" sz="2800" b="1" dirty="0" smtClean="0">
                <a:solidFill>
                  <a:srgbClr val="C00000"/>
                </a:solidFill>
              </a:rPr>
              <a:t>                       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2176" y="864839"/>
            <a:ext cx="10330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dirty="0" smtClean="0">
                <a:cs typeface="Times New Roman" panose="02020603050405020304" pitchFamily="18" charset="0"/>
              </a:rPr>
              <a:t>Национална научна програма КИННПОР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bg-BG" dirty="0" smtClean="0">
                <a:cs typeface="Times New Roman" panose="02020603050405020304" pitchFamily="18" charset="0"/>
              </a:rPr>
              <a:t>– Колекция Периодика и литература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30274" y="2984285"/>
            <a:ext cx="552686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220" y="430662"/>
            <a:ext cx="11029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Реализирани проекти по дигитализация на библиотечни колекции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05" y="1202831"/>
            <a:ext cx="6769177" cy="46060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718" y="2277209"/>
            <a:ext cx="6840416" cy="40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33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6938" y="2140197"/>
            <a:ext cx="11351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bg-BG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bg-BG" sz="2800" dirty="0" smtClean="0"/>
              <a:t>Софтуерът </a:t>
            </a:r>
            <a:r>
              <a:rPr lang="bg-BG" sz="2800" b="1" dirty="0"/>
              <a:t>DigiTool</a:t>
            </a:r>
            <a:r>
              <a:rPr lang="bg-BG" sz="2800" dirty="0"/>
              <a:t> </a:t>
            </a:r>
            <a:r>
              <a:rPr lang="bg-BG" sz="2800" dirty="0" smtClean="0"/>
              <a:t>– 2011 г.</a:t>
            </a:r>
          </a:p>
          <a:p>
            <a:endParaRPr lang="bg-BG" sz="2800" dirty="0" smtClean="0"/>
          </a:p>
          <a:p>
            <a:r>
              <a:rPr lang="bg-BG" sz="2800" dirty="0" smtClean="0"/>
              <a:t>-     Софтуерът </a:t>
            </a:r>
            <a:r>
              <a:rPr lang="en-US" sz="2800" b="1" dirty="0" err="1" smtClean="0"/>
              <a:t>DSpace</a:t>
            </a:r>
            <a:r>
              <a:rPr lang="bg-BG" sz="2800" b="1" dirty="0" smtClean="0"/>
              <a:t> </a:t>
            </a:r>
            <a:r>
              <a:rPr lang="bg-BG" sz="2800" dirty="0" smtClean="0"/>
              <a:t>– 2015 г. </a:t>
            </a:r>
            <a:r>
              <a:rPr lang="en-US" sz="2800" dirty="0" smtClean="0"/>
              <a:t>(</a:t>
            </a:r>
            <a:r>
              <a:rPr lang="bg-BG" sz="2800" dirty="0" smtClean="0"/>
              <a:t>софтуер </a:t>
            </a:r>
            <a:r>
              <a:rPr lang="bg-BG" sz="2800" dirty="0"/>
              <a:t>с отворен </a:t>
            </a:r>
            <a:r>
              <a:rPr lang="bg-BG" sz="2800" dirty="0" smtClean="0"/>
              <a:t>код за създаване</a:t>
            </a:r>
          </a:p>
          <a:p>
            <a:r>
              <a:rPr lang="bg-BG" sz="2800" dirty="0"/>
              <a:t> </a:t>
            </a:r>
            <a:r>
              <a:rPr lang="bg-BG" sz="2800" dirty="0" smtClean="0"/>
              <a:t>     на дигитални</a:t>
            </a:r>
            <a:r>
              <a:rPr lang="en-US" sz="2800" dirty="0" smtClean="0"/>
              <a:t> </a:t>
            </a:r>
            <a:r>
              <a:rPr lang="bg-BG" sz="2800" dirty="0" smtClean="0"/>
              <a:t>колекции</a:t>
            </a:r>
            <a:r>
              <a:rPr lang="bg-BG" sz="2800" dirty="0"/>
              <a:t>, </a:t>
            </a:r>
            <a:r>
              <a:rPr lang="bg-BG" sz="2800" dirty="0" smtClean="0"/>
              <a:t>включително архивиране)</a:t>
            </a:r>
            <a:endParaRPr lang="bg-BG" sz="2800" dirty="0"/>
          </a:p>
        </p:txBody>
      </p:sp>
      <p:sp>
        <p:nvSpPr>
          <p:cNvPr id="4" name="Rectangle 3"/>
          <p:cNvSpPr/>
          <p:nvPr/>
        </p:nvSpPr>
        <p:spPr>
          <a:xfrm>
            <a:off x="6085211" y="6130635"/>
            <a:ext cx="5587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239" y="571500"/>
            <a:ext cx="11033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Инструменти за многоаспектно разкриване </a:t>
            </a:r>
          </a:p>
          <a:p>
            <a:pPr algn="ctr"/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дигитално съдържание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42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0787" y="2276477"/>
            <a:ext cx="113519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bg-BG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bg-BG" dirty="0" smtClean="0"/>
              <a:t>Безплатен софтуер с отворен код </a:t>
            </a:r>
            <a:r>
              <a:rPr lang="en-US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Напълно адаптивен, за да отговори на нуждите на потребителите</a:t>
            </a:r>
            <a:r>
              <a:rPr lang="en-US" dirty="0" smtClean="0"/>
              <a:t> ; 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Управлява и запазва всички формати на цифрово съдържание  </a:t>
            </a:r>
            <a:r>
              <a:rPr lang="en-US" dirty="0" smtClean="0"/>
              <a:t>(</a:t>
            </a:r>
            <a:r>
              <a:rPr lang="en-US" dirty="0"/>
              <a:t>PDF, Word, JPEG, MPEG, TIFF </a:t>
            </a:r>
            <a:r>
              <a:rPr lang="bg-BG" dirty="0" smtClean="0"/>
              <a:t>файлове</a:t>
            </a:r>
            <a:r>
              <a:rPr lang="en-US" dirty="0" smtClean="0"/>
              <a:t>) ;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Apache </a:t>
            </a:r>
            <a:r>
              <a:rPr lang="en-US" dirty="0"/>
              <a:t>SOLR </a:t>
            </a:r>
            <a:r>
              <a:rPr lang="bg-BG" dirty="0" smtClean="0"/>
              <a:t>базирано търсене на метаданни и пълно текстово съдържание </a:t>
            </a:r>
            <a:r>
              <a:rPr lang="en-US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Поддръжка на </a:t>
            </a:r>
            <a:r>
              <a:rPr lang="en-US" dirty="0" smtClean="0"/>
              <a:t>UTF-8 ; 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Интерфейсът е наличен на 22 езика </a:t>
            </a:r>
            <a:r>
              <a:rPr lang="en-US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Гранулиран групов контрол на достъпа, позваляващ задаване на разрешения до нивото на отделни файлове</a:t>
            </a:r>
            <a:r>
              <a:rPr lang="en-US" dirty="0" smtClean="0"/>
              <a:t> ; </a:t>
            </a:r>
          </a:p>
          <a:p>
            <a:pPr marL="285750" indent="-285750">
              <a:buFontTx/>
              <a:buChar char="-"/>
            </a:pPr>
            <a:r>
              <a:rPr lang="bg-BG" dirty="0" smtClean="0"/>
              <a:t>Оптимизиран за индексиране на </a:t>
            </a:r>
            <a:r>
              <a:rPr lang="en-US" dirty="0" smtClean="0"/>
              <a:t>Google Scholar ; </a:t>
            </a:r>
          </a:p>
          <a:p>
            <a:r>
              <a:rPr lang="bg-BG" dirty="0" smtClean="0"/>
              <a:t>- </a:t>
            </a:r>
            <a:r>
              <a:rPr lang="en-US" dirty="0" smtClean="0"/>
              <a:t>   </a:t>
            </a:r>
            <a:r>
              <a:rPr lang="bg-BG" dirty="0" smtClean="0"/>
              <a:t>Интеграция с </a:t>
            </a:r>
            <a:r>
              <a:rPr lang="en-US" dirty="0" smtClean="0"/>
              <a:t>BASE</a:t>
            </a:r>
            <a:r>
              <a:rPr lang="en-US" dirty="0"/>
              <a:t>, CORE, </a:t>
            </a:r>
            <a:r>
              <a:rPr lang="en-US" dirty="0" err="1" smtClean="0"/>
              <a:t>OpenAIRE</a:t>
            </a:r>
            <a:r>
              <a:rPr lang="en-US" dirty="0" smtClean="0"/>
              <a:t>, </a:t>
            </a:r>
            <a:r>
              <a:rPr lang="en-US" dirty="0" err="1" smtClean="0"/>
              <a:t>Unpaywall</a:t>
            </a:r>
            <a:r>
              <a:rPr lang="en-US" dirty="0" smtClean="0"/>
              <a:t> </a:t>
            </a:r>
            <a:r>
              <a:rPr lang="bg-BG" dirty="0" smtClean="0"/>
              <a:t>и </a:t>
            </a:r>
            <a:r>
              <a:rPr lang="en-US" dirty="0" err="1" smtClean="0"/>
              <a:t>WorldCat</a:t>
            </a:r>
            <a:r>
              <a:rPr lang="en-US" dirty="0" smtClean="0"/>
              <a:t> ;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85211" y="6130635"/>
            <a:ext cx="5587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9" y="1397247"/>
            <a:ext cx="2085975" cy="742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239" y="571500"/>
            <a:ext cx="11033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Характеристики на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DSpace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431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85211" y="6130635"/>
            <a:ext cx="5587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239" y="571500"/>
            <a:ext cx="11033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Известни хранилища на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DSpace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0" y="1046362"/>
            <a:ext cx="5177838" cy="495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143077"/>
            <a:ext cx="5603814" cy="485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675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85211" y="6130635"/>
            <a:ext cx="5587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239" y="571500"/>
            <a:ext cx="11033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Известни хранилища на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DSpace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8" y="1406769"/>
            <a:ext cx="5209780" cy="479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58" y="1406769"/>
            <a:ext cx="6106788" cy="479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774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272" y="1716505"/>
            <a:ext cx="9379527" cy="3248528"/>
          </a:xfrm>
        </p:spPr>
        <p:txBody>
          <a:bodyPr>
            <a:noAutofit/>
          </a:bodyPr>
          <a:lstStyle/>
          <a:p>
            <a:r>
              <a:rPr lang="bg-BG" sz="2000" b="1" dirty="0" smtClean="0">
                <a:solidFill>
                  <a:srgbClr val="FF0000"/>
                </a:solidFill>
                <a:latin typeface="+mn-lt"/>
              </a:rPr>
              <a:t>1. Дигитално копие на съответния документ ;</a:t>
            </a:r>
            <a:br>
              <a:rPr lang="bg-BG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bg-BG" sz="20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bg-BG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bg-BG" sz="2000" b="1" dirty="0" smtClean="0">
                <a:solidFill>
                  <a:srgbClr val="FF0000"/>
                </a:solidFill>
                <a:latin typeface="+mn-lt"/>
              </a:rPr>
              <a:t>2.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MARC</a:t>
            </a:r>
            <a:r>
              <a:rPr lang="bg-BG" sz="2000" b="1" dirty="0" smtClean="0">
                <a:solidFill>
                  <a:srgbClr val="FF0000"/>
                </a:solidFill>
                <a:latin typeface="+mn-lt"/>
              </a:rPr>
              <a:t> метаданни в каталога на библиотеката на този документ ;</a:t>
            </a:r>
            <a:br>
              <a:rPr lang="bg-BG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bg-BG" sz="20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bg-BG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bg-BG" sz="2000" b="1" dirty="0" smtClean="0">
                <a:solidFill>
                  <a:srgbClr val="FF0000"/>
                </a:solidFill>
                <a:latin typeface="+mn-lt"/>
              </a:rPr>
              <a:t>3. Подготовка на файловете, обособени в 3 папки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bg-BG" sz="2000" b="1" dirty="0" smtClean="0">
                <a:solidFill>
                  <a:srgbClr val="FF0000"/>
                </a:solidFill>
                <a:latin typeface="+mn-lt"/>
              </a:rPr>
              <a:t>–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data.tif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, data, meta</a:t>
            </a:r>
            <a:r>
              <a:rPr lang="bg-BG" sz="2000" b="1" dirty="0" smtClean="0">
                <a:solidFill>
                  <a:srgbClr val="FF0000"/>
                </a:solidFill>
                <a:latin typeface="+mn-lt"/>
              </a:rPr>
              <a:t> ;</a:t>
            </a:r>
            <a:br>
              <a:rPr lang="bg-BG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bg-BG" sz="20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bg-BG" sz="2000" b="1" dirty="0" smtClean="0">
                <a:solidFill>
                  <a:srgbClr val="FF0000"/>
                </a:solidFill>
                <a:latin typeface="+mn-lt"/>
              </a:rPr>
            </a:br>
            <a:r>
              <a:rPr lang="bg-BG" sz="2000" b="1" dirty="0" smtClean="0">
                <a:solidFill>
                  <a:srgbClr val="FF0000"/>
                </a:solidFill>
                <a:latin typeface="+mn-lt"/>
              </a:rPr>
              <a:t>4. Подготовка на папка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meta</a:t>
            </a:r>
            <a:r>
              <a:rPr lang="bg-BG" sz="2000" b="1" dirty="0" smtClean="0">
                <a:solidFill>
                  <a:srgbClr val="FF0000"/>
                </a:solidFill>
                <a:latin typeface="+mn-lt"/>
              </a:rPr>
              <a:t> за качване на сървъра и експониране в платформата.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49052" y="1171075"/>
            <a:ext cx="56949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dirty="0"/>
              <a:t>За работа в </a:t>
            </a:r>
            <a:r>
              <a:rPr lang="en-US" sz="2800" dirty="0" err="1" smtClean="0"/>
              <a:t>DSpace</a:t>
            </a:r>
            <a:r>
              <a:rPr lang="en-US" sz="2800" dirty="0" smtClean="0"/>
              <a:t> </a:t>
            </a:r>
            <a:r>
              <a:rPr lang="bg-BG" sz="2800" dirty="0"/>
              <a:t>са необходими: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012382" y="3052614"/>
            <a:ext cx="5667405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sz="12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17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7822"/>
          </a:xfrm>
        </p:spPr>
        <p:txBody>
          <a:bodyPr>
            <a:normAutofit/>
          </a:bodyPr>
          <a:lstStyle/>
          <a:p>
            <a:r>
              <a:rPr lang="bg-BG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bg-B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Дигитално </a:t>
            </a:r>
            <a:r>
              <a:rPr lang="bg-B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копие на съответния документ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16" y="1010582"/>
            <a:ext cx="7860631" cy="53259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65536" y="3021879"/>
            <a:ext cx="553097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3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6559"/>
          </a:xfrm>
        </p:spPr>
        <p:txBody>
          <a:bodyPr>
            <a:noAutofit/>
          </a:bodyPr>
          <a:lstStyle/>
          <a:p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с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Photoshop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299" y="1397977"/>
            <a:ext cx="7574085" cy="4778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08893" y="2946796"/>
            <a:ext cx="549229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58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09" y="332509"/>
            <a:ext cx="9871364" cy="1205346"/>
          </a:xfrm>
        </p:spPr>
        <p:txBody>
          <a:bodyPr>
            <a:normAutofit/>
          </a:bodyPr>
          <a:lstStyle/>
          <a:p>
            <a:r>
              <a:rPr lang="bg-BG" sz="2000" b="1" dirty="0" smtClean="0">
                <a:solidFill>
                  <a:srgbClr val="C00000"/>
                </a:solidFill>
              </a:rPr>
              <a:t>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3.1.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Подготовка на файловете, обособени в 3 папки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data.tif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data, meta</a:t>
            </a:r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89813" y="3101479"/>
            <a:ext cx="5482922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sz="12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5" y="1571660"/>
            <a:ext cx="6109488" cy="485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79" y="1537855"/>
            <a:ext cx="5424573" cy="447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352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редизвикателства </a:t>
            </a:r>
            <a:r>
              <a:rPr lang="bg-B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 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1928"/>
            <a:ext cx="10515600" cy="24626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3200" dirty="0" smtClean="0">
              <a:latin typeface="+mj-lt"/>
            </a:endParaRPr>
          </a:p>
          <a:p>
            <a:pPr algn="just">
              <a:buFontTx/>
              <a:buChar char="-"/>
            </a:pPr>
            <a:r>
              <a:rPr lang="bg-BG" sz="3200" dirty="0" smtClean="0">
                <a:cs typeface="Times New Roman" pitchFamily="18" charset="0"/>
              </a:rPr>
              <a:t>Създаване и поддържане на електронен каталог </a:t>
            </a:r>
            <a:endParaRPr lang="en-US" sz="3200" dirty="0" smtClean="0"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bg-BG" sz="3200" dirty="0" smtClean="0"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bg-BG" sz="3200" dirty="0">
                <a:cs typeface="Times New Roman" pitchFamily="18" charset="0"/>
              </a:rPr>
              <a:t>Създаване и поддържане на </a:t>
            </a:r>
            <a:r>
              <a:rPr lang="bg-BG" sz="3200" dirty="0" smtClean="0">
                <a:cs typeface="Times New Roman" pitchFamily="18" charset="0"/>
              </a:rPr>
              <a:t>дигитална библиотек</a:t>
            </a:r>
            <a:r>
              <a:rPr lang="bg-BG" sz="3200" dirty="0" smtClean="0"/>
              <a:t>а</a:t>
            </a:r>
          </a:p>
          <a:p>
            <a:pPr marL="0" indent="0" algn="just">
              <a:buNone/>
            </a:pPr>
            <a:endParaRPr lang="bg-BG" dirty="0" smtClean="0"/>
          </a:p>
          <a:p>
            <a:pPr marL="0" indent="0" algn="just">
              <a:buNone/>
            </a:pPr>
            <a:endParaRPr lang="bg-BG" dirty="0" smtClean="0"/>
          </a:p>
          <a:p>
            <a:pPr marL="0" indent="0" algn="just">
              <a:buNone/>
            </a:pPr>
            <a:endParaRPr lang="bg-BG" dirty="0"/>
          </a:p>
        </p:txBody>
      </p:sp>
      <p:sp>
        <p:nvSpPr>
          <p:cNvPr id="5" name="Rectangle 4"/>
          <p:cNvSpPr/>
          <p:nvPr/>
        </p:nvSpPr>
        <p:spPr>
          <a:xfrm>
            <a:off x="6378321" y="6121697"/>
            <a:ext cx="5661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1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09" y="332509"/>
            <a:ext cx="9871364" cy="120534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3.2.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Преобразуване на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tif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файловете от папка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data.tif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файлове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папка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чрез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Command prompt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2692" y="1451810"/>
            <a:ext cx="7650689" cy="4162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73628" y="3087737"/>
            <a:ext cx="5547659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sz="12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67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8820"/>
          </a:xfrm>
        </p:spPr>
        <p:txBody>
          <a:bodyPr>
            <a:normAutofit/>
          </a:bodyPr>
          <a:lstStyle/>
          <a:p>
            <a:r>
              <a:rPr lang="bg-BG" sz="2000" b="1" dirty="0" smtClean="0">
                <a:solidFill>
                  <a:srgbClr val="C00000"/>
                </a:solidFill>
              </a:rPr>
              <a:t>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3.2.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Създаване на файл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files.txt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папка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чрез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Command prompt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543" y="1256514"/>
            <a:ext cx="5470778" cy="4108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7052" y="6158183"/>
            <a:ext cx="565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72" y="1796433"/>
            <a:ext cx="7015796" cy="399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0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3.3.1. Чрез редактора 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NotepadPP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 получава готовия</a:t>
            </a:r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файл, в който се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вижда структурата на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документ</a:t>
            </a:r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90688"/>
            <a:ext cx="10785764" cy="46963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78944" y="6206996"/>
            <a:ext cx="18473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38365" y="5868987"/>
            <a:ext cx="5577400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sz="12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18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108" y="668604"/>
            <a:ext cx="10515600" cy="1137447"/>
          </a:xfrm>
        </p:spPr>
        <p:txBody>
          <a:bodyPr>
            <a:noAutofit/>
          </a:bodyPr>
          <a:lstStyle/>
          <a:p>
            <a:r>
              <a:rPr lang="bg-BG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3.3.2. За да виждаме заглавната страница или кори</a:t>
            </a:r>
            <a:r>
              <a:rPr lang="bg-BG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bg-BG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ата на документа, създаваме още един 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properties.txt </a:t>
            </a:r>
            <a:r>
              <a:rPr lang="bg-BG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папка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</a:t>
            </a:r>
            <a:r>
              <a:rPr lang="bg-BG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Тук става връзката между дигиталното копие и библиографското описание на документа в електронния каталог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bg-BG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посредством системния му номер.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957" y="1933998"/>
            <a:ext cx="9736282" cy="41876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5672" y="6109631"/>
            <a:ext cx="5570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52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29" y="365125"/>
            <a:ext cx="10054635" cy="1325563"/>
          </a:xfrm>
        </p:spPr>
        <p:txBody>
          <a:bodyPr>
            <a:normAutofit/>
          </a:bodyPr>
          <a:lstStyle/>
          <a:p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.1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Създававе на папка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submit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папка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meta,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посредством програмата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Dspace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1327" y="6121697"/>
            <a:ext cx="5615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29" y="1529393"/>
            <a:ext cx="4733840" cy="442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420" y="1618406"/>
            <a:ext cx="6035958" cy="381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230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522" y="644329"/>
            <a:ext cx="9240369" cy="1119188"/>
          </a:xfrm>
        </p:spPr>
        <p:txBody>
          <a:bodyPr>
            <a:noAutofit/>
          </a:bodyPr>
          <a:lstStyle/>
          <a:p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.2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Качване на папка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submit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сървъра, посредством програмата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WinSCP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като всеки от работещите използва индивидуална парола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6499" y="1885444"/>
            <a:ext cx="8779859" cy="42362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8320" y="6121697"/>
            <a:ext cx="5541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0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463" y="219652"/>
            <a:ext cx="9435312" cy="829829"/>
          </a:xfrm>
        </p:spPr>
        <p:txBody>
          <a:bodyPr>
            <a:normAutofit fontScale="90000"/>
          </a:bodyPr>
          <a:lstStyle/>
          <a:p>
            <a:r>
              <a:rPr lang="bg-BG" sz="2800" b="1" dirty="0" smtClean="0">
                <a:solidFill>
                  <a:srgbClr val="C00000"/>
                </a:solidFill>
              </a:rPr>
              <a:t> </a:t>
            </a:r>
            <a:br>
              <a:rPr lang="bg-BG" sz="2800" b="1" dirty="0" smtClean="0">
                <a:solidFill>
                  <a:srgbClr val="C00000"/>
                </a:solidFill>
              </a:rPr>
            </a:br>
            <a:r>
              <a:rPr lang="bg-BG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bg-BG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Дигитализирания</a:t>
            </a:r>
            <a:r>
              <a:rPr lang="bg-BG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bg-BG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обект в платформата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DSpace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4871" y="1165253"/>
            <a:ext cx="9261879" cy="50454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8321" y="6121697"/>
            <a:ext cx="5630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01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94" y="385384"/>
            <a:ext cx="10515600" cy="1302417"/>
          </a:xfrm>
        </p:spPr>
        <p:txBody>
          <a:bodyPr>
            <a:noAutofit/>
          </a:bodyPr>
          <a:lstStyle/>
          <a:p>
            <a:pPr algn="ctr"/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Синергия между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библиотечните фондове и тяхното пълнотекстово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съдържание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72" y="1380401"/>
            <a:ext cx="10218821" cy="49650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2430" y="2799820"/>
            <a:ext cx="5524729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sz="12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sz="1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70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570"/>
          </a:xfrm>
        </p:spPr>
        <p:txBody>
          <a:bodyPr>
            <a:noAutofit/>
          </a:bodyPr>
          <a:lstStyle/>
          <a:p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b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Платформата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pace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администрирана от ЦБ</a:t>
            </a:r>
            <a:r>
              <a:rPr lang="bg-B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1573" y="1804525"/>
            <a:ext cx="975899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sz="2000" dirty="0" smtClean="0"/>
          </a:p>
          <a:p>
            <a:endParaRPr lang="bg-BG" sz="2000" dirty="0"/>
          </a:p>
          <a:p>
            <a:endParaRPr lang="bg-BG" sz="2000" dirty="0" smtClean="0"/>
          </a:p>
          <a:p>
            <a:r>
              <a:rPr lang="bg-BG" sz="2000" dirty="0" smtClean="0"/>
              <a:t>ЦБ </a:t>
            </a:r>
            <a:r>
              <a:rPr lang="bg-BG" sz="2000" dirty="0"/>
              <a:t>БАН, СУ и АУБ подписаха ново </a:t>
            </a:r>
            <a:r>
              <a:rPr lang="bg-BG" sz="2000" dirty="0" smtClean="0"/>
              <a:t>споразумение с фондация </a:t>
            </a:r>
            <a:r>
              <a:rPr lang="en-US" sz="2000" dirty="0" smtClean="0"/>
              <a:t>НАБИС </a:t>
            </a:r>
            <a:r>
              <a:rPr lang="bg-BG" sz="2000" dirty="0" smtClean="0"/>
              <a:t>от </a:t>
            </a:r>
            <a:r>
              <a:rPr lang="en-US" sz="2000" dirty="0" smtClean="0"/>
              <a:t>19.10.2021</a:t>
            </a:r>
            <a:r>
              <a:rPr lang="bg-BG" sz="2000" dirty="0" smtClean="0"/>
              <a:t> г.</a:t>
            </a:r>
            <a:r>
              <a:rPr lang="bg-BG" sz="2000" dirty="0"/>
              <a:t> </a:t>
            </a:r>
            <a:r>
              <a:rPr lang="bg-BG" sz="2000" dirty="0" smtClean="0"/>
              <a:t>относно </a:t>
            </a:r>
            <a:r>
              <a:rPr lang="bg-BG" sz="2000" dirty="0"/>
              <a:t>дигитализацията, по силата на което всяка една от тях сама ще администрира дигиталните си колекции на собствен сървър. </a:t>
            </a:r>
            <a:r>
              <a:rPr lang="bg-BG" sz="2000" dirty="0" smtClean="0"/>
              <a:t>Осъществено бе</a:t>
            </a:r>
            <a:r>
              <a:rPr lang="en-US" sz="2000" dirty="0" smtClean="0"/>
              <a:t> </a:t>
            </a:r>
            <a:r>
              <a:rPr lang="bg-BG" sz="2000" dirty="0" smtClean="0"/>
              <a:t>преместване на дигиталните колекции от Репозиториума на фондацията върху сървърите на библиотеките</a:t>
            </a:r>
            <a:r>
              <a:rPr lang="en-US" sz="2000" dirty="0" smtClean="0"/>
              <a:t>. </a:t>
            </a:r>
            <a:r>
              <a:rPr lang="bg-BG" sz="2000" dirty="0" smtClean="0"/>
              <a:t>Участието в Своден каталог </a:t>
            </a:r>
            <a:r>
              <a:rPr lang="en-US" sz="2000" dirty="0" smtClean="0"/>
              <a:t>НАБИС</a:t>
            </a:r>
            <a:r>
              <a:rPr lang="bg-BG" sz="2000" dirty="0" smtClean="0"/>
              <a:t> продължава</a:t>
            </a:r>
            <a:r>
              <a:rPr lang="en-US" sz="2000" dirty="0" smtClean="0"/>
              <a:t>, </a:t>
            </a:r>
            <a:r>
              <a:rPr lang="bg-BG" sz="2000" dirty="0" smtClean="0"/>
              <a:t>независимо от това къде ще бъде администриран</a:t>
            </a:r>
            <a:r>
              <a:rPr lang="en-US" sz="2000" dirty="0" smtClean="0"/>
              <a:t>.</a:t>
            </a:r>
            <a:endParaRPr lang="bg-BG" sz="2000" dirty="0" smtClean="0"/>
          </a:p>
          <a:p>
            <a:endParaRPr lang="en-US" sz="2000" dirty="0"/>
          </a:p>
          <a:p>
            <a:r>
              <a:rPr lang="bg-BG" sz="2000" dirty="0"/>
              <a:t>	Новият адрес на дигиталната библиотека на ЦБ БАН е </a:t>
            </a:r>
            <a:r>
              <a:rPr lang="en-US" sz="2000" dirty="0">
                <a:solidFill>
                  <a:srgbClr val="0070C0"/>
                </a:solidFill>
              </a:rPr>
              <a:t>http://digilib.cl.bas.bg/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8173" y="3478211"/>
            <a:ext cx="5504004" cy="3365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81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bg-BG" b="1" dirty="0" smtClean="0">
                <a:solidFill>
                  <a:srgbClr val="FF0000"/>
                </a:solidFill>
                <a:cs typeface="Times New Roman" pitchFamily="18" charset="0"/>
              </a:rPr>
              <a:t>ДИГИТАЛНИТЕ </a:t>
            </a:r>
            <a:r>
              <a:rPr lang="bg-BG" b="1" dirty="0">
                <a:solidFill>
                  <a:srgbClr val="FF0000"/>
                </a:solidFill>
                <a:cs typeface="Times New Roman" pitchFamily="18" charset="0"/>
              </a:rPr>
              <a:t>КОЛЕКЦИИ НА </a:t>
            </a:r>
            <a:r>
              <a:rPr lang="bg-BG" b="1" dirty="0" smtClean="0">
                <a:solidFill>
                  <a:srgbClr val="FF0000"/>
                </a:solidFill>
                <a:cs typeface="Times New Roman" pitchFamily="18" charset="0"/>
              </a:rPr>
              <a:t>ЦБ БАН </a:t>
            </a:r>
            <a:r>
              <a:rPr lang="bg-BG" b="1" dirty="0">
                <a:solidFill>
                  <a:srgbClr val="FF0000"/>
                </a:solidFill>
                <a:cs typeface="Times New Roman" pitchFamily="18" charset="0"/>
              </a:rPr>
              <a:t>МОЖЕТЕ ДА РАЗГЛЕДАТЕ </a:t>
            </a:r>
            <a:r>
              <a:rPr lang="bg-BG" b="1" dirty="0" smtClean="0">
                <a:solidFill>
                  <a:srgbClr val="FF0000"/>
                </a:solidFill>
                <a:cs typeface="Times New Roman" pitchFamily="18" charset="0"/>
              </a:rPr>
              <a:t>И НА САЙТА НА БИБЛИОТЕКАТА НА </a:t>
            </a:r>
            <a:r>
              <a:rPr lang="bg-BG" b="1" dirty="0">
                <a:solidFill>
                  <a:srgbClr val="FF0000"/>
                </a:solidFill>
                <a:cs typeface="Times New Roman" pitchFamily="18" charset="0"/>
              </a:rPr>
              <a:t>АДРЕС</a:t>
            </a:r>
            <a:r>
              <a:rPr lang="bg-BG" b="1" dirty="0" smtClean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  <a:p>
            <a:pPr marL="0" indent="0" algn="ctr">
              <a:buNone/>
            </a:pPr>
            <a:r>
              <a:rPr lang="bg-BG" b="1" dirty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bg-BG" b="1" dirty="0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b="1" dirty="0">
                <a:solidFill>
                  <a:srgbClr val="0070C0"/>
                </a:solidFill>
                <a:cs typeface="Times New Roman" pitchFamily="18" charset="0"/>
              </a:rPr>
              <a:t>http://cl.bas.bg/en/digital-collections/</a:t>
            </a:r>
            <a:endParaRPr lang="en-US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17578" y="3329266"/>
            <a:ext cx="5551136" cy="3365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</a:t>
            </a: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254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369" y="1032566"/>
            <a:ext cx="10515600" cy="57443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bg-BG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bg-BG" dirty="0" smtClean="0">
                <a:cs typeface="Times New Roman" pitchFamily="18" charset="0"/>
              </a:rPr>
              <a:t>През 2003 </a:t>
            </a:r>
            <a:r>
              <a:rPr lang="bg-BG" dirty="0">
                <a:cs typeface="Times New Roman" pitchFamily="18" charset="0"/>
              </a:rPr>
              <a:t>г. </a:t>
            </a:r>
            <a:r>
              <a:rPr lang="bg-BG" dirty="0" smtClean="0">
                <a:cs typeface="Times New Roman" pitchFamily="18" charset="0"/>
              </a:rPr>
              <a:t>в ЦБ-</a:t>
            </a:r>
            <a:r>
              <a:rPr lang="bg-BG" dirty="0">
                <a:cs typeface="Times New Roman" pitchFamily="18" charset="0"/>
              </a:rPr>
              <a:t>Б</a:t>
            </a:r>
            <a:r>
              <a:rPr lang="bg-BG" dirty="0" smtClean="0">
                <a:cs typeface="Times New Roman" pitchFamily="18" charset="0"/>
              </a:rPr>
              <a:t>АН се внедрява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bg-BG" dirty="0" smtClean="0">
                <a:cs typeface="Times New Roman" pitchFamily="18" charset="0"/>
              </a:rPr>
              <a:t>    библиотечно-</a:t>
            </a:r>
            <a:r>
              <a:rPr lang="bg-BG" dirty="0">
                <a:cs typeface="Times New Roman" pitchFamily="18" charset="0"/>
              </a:rPr>
              <a:t>и</a:t>
            </a:r>
            <a:r>
              <a:rPr lang="bg-BG" dirty="0" smtClean="0">
                <a:cs typeface="Times New Roman" pitchFamily="18" charset="0"/>
              </a:rPr>
              <a:t>нформационната </a:t>
            </a:r>
            <a:r>
              <a:rPr lang="bg-BG" dirty="0">
                <a:cs typeface="Times New Roman" pitchFamily="18" charset="0"/>
              </a:rPr>
              <a:t>система </a:t>
            </a:r>
            <a:r>
              <a:rPr lang="en-US" dirty="0">
                <a:cs typeface="Times New Roman" pitchFamily="18" charset="0"/>
              </a:rPr>
              <a:t>ALEPH</a:t>
            </a:r>
            <a:r>
              <a:rPr lang="bg-BG" dirty="0">
                <a:cs typeface="Times New Roman" pitchFamily="18" charset="0"/>
              </a:rPr>
              <a:t>500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bg-BG" dirty="0" smtClean="0"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>
                <a:cs typeface="Times New Roman" pitchFamily="18" charset="0"/>
              </a:rPr>
              <a:t>-  </a:t>
            </a:r>
            <a:r>
              <a:rPr lang="bg-BG" dirty="0" smtClean="0">
                <a:cs typeface="Times New Roman" pitchFamily="18" charset="0"/>
              </a:rPr>
              <a:t>През </a:t>
            </a:r>
            <a:r>
              <a:rPr lang="bg-BG" dirty="0">
                <a:cs typeface="Times New Roman" pitchFamily="18" charset="0"/>
              </a:rPr>
              <a:t>2004 г. се поставя началото </a:t>
            </a:r>
            <a:endParaRPr lang="bg-BG" dirty="0" smtClean="0"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bg-BG" dirty="0" smtClean="0">
                <a:cs typeface="Times New Roman" pitchFamily="18" charset="0"/>
              </a:rPr>
              <a:t>   на </a:t>
            </a:r>
            <a:r>
              <a:rPr lang="bg-BG" dirty="0">
                <a:cs typeface="Times New Roman" pitchFamily="18" charset="0"/>
              </a:rPr>
              <a:t>ретроконверсията на каталозите на ЦБ на БАН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bg-BG" dirty="0" smtClean="0"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>
                <a:cs typeface="Times New Roman" pitchFamily="18" charset="0"/>
              </a:rPr>
              <a:t>- </a:t>
            </a:r>
            <a:r>
              <a:rPr lang="bg-BG" dirty="0" smtClean="0">
                <a:cs typeface="Times New Roman" pitchFamily="18" charset="0"/>
              </a:rPr>
              <a:t>През 2009 </a:t>
            </a:r>
            <a:r>
              <a:rPr lang="bg-BG" dirty="0">
                <a:cs typeface="Times New Roman" pitchFamily="18" charset="0"/>
              </a:rPr>
              <a:t>г. ЦБ на БАН става </a:t>
            </a:r>
            <a:endParaRPr lang="bg-BG" dirty="0" smtClean="0"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bg-BG" dirty="0" smtClean="0">
                <a:cs typeface="Times New Roman" pitchFamily="18" charset="0"/>
              </a:rPr>
              <a:t>   един </a:t>
            </a:r>
            <a:r>
              <a:rPr lang="bg-BG" dirty="0">
                <a:cs typeface="Times New Roman" pitchFamily="18" charset="0"/>
              </a:rPr>
              <a:t>от учредителите на фондация НАБИС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bg-BG" dirty="0" smtClean="0"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>
                <a:cs typeface="Times New Roman" pitchFamily="18" charset="0"/>
              </a:rPr>
              <a:t>- </a:t>
            </a:r>
            <a:r>
              <a:rPr lang="bg-BG" dirty="0" smtClean="0">
                <a:cs typeface="Times New Roman" pitchFamily="18" charset="0"/>
              </a:rPr>
              <a:t>В </a:t>
            </a:r>
            <a:r>
              <a:rPr lang="bg-BG" dirty="0">
                <a:cs typeface="Times New Roman" pitchFamily="18" charset="0"/>
              </a:rPr>
              <a:t>периода </a:t>
            </a:r>
            <a:r>
              <a:rPr lang="bg-BG" dirty="0" smtClean="0">
                <a:cs typeface="Times New Roman" pitchFamily="18" charset="0"/>
              </a:rPr>
              <a:t>2010–2015 </a:t>
            </a:r>
            <a:r>
              <a:rPr lang="bg-BG" dirty="0">
                <a:cs typeface="Times New Roman" pitchFamily="18" charset="0"/>
              </a:rPr>
              <a:t>г. се работи </a:t>
            </a:r>
            <a:endParaRPr lang="bg-BG" dirty="0" smtClean="0"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bg-BG" dirty="0" smtClean="0">
                <a:cs typeface="Times New Roman" pitchFamily="18" charset="0"/>
              </a:rPr>
              <a:t>   по </a:t>
            </a:r>
            <a:r>
              <a:rPr lang="bg-BG" dirty="0">
                <a:cs typeface="Times New Roman" pitchFamily="18" charset="0"/>
              </a:rPr>
              <a:t>проекта </a:t>
            </a:r>
            <a:r>
              <a:rPr lang="bg-BG" dirty="0" smtClean="0">
                <a:cs typeface="Times New Roman" pitchFamily="18" charset="0"/>
              </a:rPr>
              <a:t>„Ретроконверсия  </a:t>
            </a:r>
            <a:r>
              <a:rPr lang="bg-BG" dirty="0">
                <a:cs typeface="Times New Roman" pitchFamily="18" charset="0"/>
              </a:rPr>
              <a:t>на фондация </a:t>
            </a:r>
            <a:r>
              <a:rPr lang="bg-BG" dirty="0" smtClean="0">
                <a:cs typeface="Times New Roman" pitchFamily="18" charset="0"/>
              </a:rPr>
              <a:t>НАБИС“ </a:t>
            </a:r>
          </a:p>
          <a:p>
            <a:pPr marL="0" indent="0">
              <a:buNone/>
            </a:pPr>
            <a:r>
              <a:rPr lang="bg-BG" dirty="0" smtClean="0"/>
              <a:t> </a:t>
            </a:r>
            <a:endParaRPr lang="bg-BG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24132" y="1585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редизвикателства </a:t>
            </a:r>
            <a:r>
              <a:rPr lang="bg-B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 ЦБ 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  <a:endParaRPr lang="bg-BG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44750" y="6130635"/>
            <a:ext cx="5537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58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bg-BG" sz="4400" b="1" dirty="0" smtClean="0">
                <a:solidFill>
                  <a:srgbClr val="FF0000"/>
                </a:solidFill>
              </a:rPr>
              <a:t>         </a:t>
            </a:r>
          </a:p>
          <a:p>
            <a:pPr marL="0" indent="0">
              <a:buNone/>
            </a:pPr>
            <a:r>
              <a:rPr lang="bg-BG" sz="4400" b="1" dirty="0" smtClean="0">
                <a:solidFill>
                  <a:srgbClr val="FF0000"/>
                </a:solidFill>
              </a:rPr>
              <a:t>          </a:t>
            </a:r>
            <a:r>
              <a:rPr lang="bg-BG" sz="4400" b="1" dirty="0" smtClean="0">
                <a:solidFill>
                  <a:srgbClr val="FF0000"/>
                </a:solidFill>
                <a:cs typeface="Times New Roman" pitchFamily="18" charset="0"/>
              </a:rPr>
              <a:t>БЛАГОДАРЯ ЗА ВНИМАНИЕТО!</a:t>
            </a:r>
          </a:p>
          <a:p>
            <a:pPr marL="0" indent="0">
              <a:buNone/>
            </a:pPr>
            <a:r>
              <a:rPr lang="bg-BG" sz="4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bg-BG" sz="4400" b="1" dirty="0" smtClean="0">
                <a:solidFill>
                  <a:srgbClr val="FF0000"/>
                </a:solidFill>
                <a:cs typeface="Times New Roman" pitchFamily="18" charset="0"/>
              </a:rPr>
              <a:t>              </a:t>
            </a:r>
            <a:r>
              <a:rPr lang="en-US" sz="4400" dirty="0">
                <a:solidFill>
                  <a:srgbClr val="FF0000"/>
                </a:solidFill>
                <a:cs typeface="Times New Roman" pitchFamily="18" charset="0"/>
              </a:rPr>
              <a:t>gabriela_r_georgieva@abv.bg</a:t>
            </a:r>
            <a:endParaRPr lang="en-US" sz="4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3303" y="3337358"/>
            <a:ext cx="5502583" cy="3365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8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50" y="301330"/>
            <a:ext cx="11729484" cy="1325563"/>
          </a:xfrm>
        </p:spPr>
        <p:txBody>
          <a:bodyPr>
            <a:normAutofit/>
          </a:bodyPr>
          <a:lstStyle/>
          <a:p>
            <a:pPr algn="ctr"/>
            <a:r>
              <a:rPr lang="bg-BG" sz="2800" dirty="0" smtClean="0"/>
              <a:t>     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НАБИС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bg-BG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Национална академична библиотечно-информационна система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902" y="1371600"/>
            <a:ext cx="11628032" cy="48208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37158" y="5454316"/>
            <a:ext cx="5654843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2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64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проекта НАБИС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cs typeface="Times New Roman" pitchFamily="18" charset="0"/>
              </a:rPr>
              <a:t>Главната </a:t>
            </a:r>
            <a:r>
              <a:rPr lang="ru-RU" b="1" dirty="0">
                <a:cs typeface="Times New Roman" pitchFamily="18" charset="0"/>
              </a:rPr>
              <a:t>цел на проекта НАБИС</a:t>
            </a:r>
            <a:r>
              <a:rPr lang="ru-RU" dirty="0">
                <a:cs typeface="Times New Roman" pitchFamily="18" charset="0"/>
              </a:rPr>
              <a:t> (Национална академична библиотечно-информационна система) е </a:t>
            </a:r>
            <a:r>
              <a:rPr lang="ru-RU" b="1" dirty="0">
                <a:cs typeface="Times New Roman" pitchFamily="18" charset="0"/>
              </a:rPr>
              <a:t>създаването на единен своден онлайн каталог на академичните библиотеки в </a:t>
            </a:r>
            <a:r>
              <a:rPr lang="ru-RU" b="1" dirty="0" smtClean="0">
                <a:cs typeface="Times New Roman" pitchFamily="18" charset="0"/>
              </a:rPr>
              <a:t>България </a:t>
            </a:r>
            <a:r>
              <a:rPr lang="bg-BG" dirty="0">
                <a:cs typeface="Times New Roman" pitchFamily="18" charset="0"/>
              </a:rPr>
              <a:t>и </a:t>
            </a:r>
            <a:r>
              <a:rPr lang="bg-BG" b="1" dirty="0" smtClean="0">
                <a:cs typeface="Times New Roman" pitchFamily="18" charset="0"/>
              </a:rPr>
              <a:t>на </a:t>
            </a:r>
            <a:r>
              <a:rPr lang="bg-BG" b="1" dirty="0">
                <a:cs typeface="Times New Roman" pitchFamily="18" charset="0"/>
              </a:rPr>
              <a:t>единна национална дигитална библиотека</a:t>
            </a:r>
            <a:r>
              <a:rPr lang="ru-RU" dirty="0" smtClean="0">
                <a:cs typeface="Times New Roman" pitchFamily="18" charset="0"/>
              </a:rPr>
              <a:t>, които </a:t>
            </a:r>
            <a:r>
              <a:rPr lang="ru-RU" dirty="0">
                <a:cs typeface="Times New Roman" pitchFamily="18" charset="0"/>
              </a:rPr>
              <a:t>да </a:t>
            </a:r>
            <a:r>
              <a:rPr lang="ru-RU" dirty="0" smtClean="0">
                <a:cs typeface="Times New Roman" pitchFamily="18" charset="0"/>
              </a:rPr>
              <a:t>дават </a:t>
            </a:r>
            <a:r>
              <a:rPr lang="ru-RU" dirty="0">
                <a:cs typeface="Times New Roman" pitchFamily="18" charset="0"/>
              </a:rPr>
              <a:t>възможност за: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cs typeface="Times New Roman" pitchFamily="18" charset="0"/>
              </a:rPr>
              <a:t>1.  интегрирано </a:t>
            </a:r>
            <a:r>
              <a:rPr lang="ru-RU" dirty="0">
                <a:cs typeface="Times New Roman" pitchFamily="18" charset="0"/>
              </a:rPr>
              <a:t>търсене чрез интернет в каталозите на тези </a:t>
            </a:r>
            <a:r>
              <a:rPr lang="ru-RU" dirty="0" smtClean="0">
                <a:cs typeface="Times New Roman" pitchFamily="18" charset="0"/>
              </a:rPr>
              <a:t>библиотеки ;</a:t>
            </a:r>
            <a:endParaRPr lang="ru-RU" dirty="0">
              <a:cs typeface="Times New Roman" pitchFamily="18" charset="0"/>
            </a:endParaRPr>
          </a:p>
          <a:p>
            <a:pPr marL="514350" indent="-514350">
              <a:lnSpc>
                <a:spcPct val="120000"/>
              </a:lnSpc>
              <a:buAutoNum type="arabicPeriod" startAt="2"/>
            </a:pPr>
            <a:r>
              <a:rPr lang="ru-RU" dirty="0" smtClean="0">
                <a:cs typeface="Times New Roman" pitchFamily="18" charset="0"/>
              </a:rPr>
              <a:t>онлайн </a:t>
            </a:r>
            <a:r>
              <a:rPr lang="ru-RU" dirty="0">
                <a:cs typeface="Times New Roman" pitchFamily="18" charset="0"/>
              </a:rPr>
              <a:t>достъп до библиографската информация за техните книжни и електронни ресурси и до предоставяните от тях услуги през общ </a:t>
            </a:r>
            <a:r>
              <a:rPr lang="ru-RU" dirty="0" smtClean="0">
                <a:cs typeface="Times New Roman" pitchFamily="18" charset="0"/>
              </a:rPr>
              <a:t>онлайн портал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; </a:t>
            </a:r>
          </a:p>
          <a:p>
            <a:pPr marL="514350" indent="-514350">
              <a:lnSpc>
                <a:spcPct val="120000"/>
              </a:lnSpc>
              <a:buAutoNum type="arabicPeriod" startAt="2"/>
            </a:pPr>
            <a:r>
              <a:rPr lang="bg-BG" dirty="0" smtClean="0">
                <a:cs typeface="Times New Roman" pitchFamily="18" charset="0"/>
              </a:rPr>
              <a:t>директен достъп до дигиталните копия.</a:t>
            </a:r>
            <a:endParaRPr lang="en-US" dirty="0" smtClean="0"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59746" y="6077650"/>
            <a:ext cx="5532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88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2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bg-BG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bg-BG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Своден каталог НАБИС</a:t>
            </a:r>
            <a:br>
              <a:rPr lang="bg-BG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НАБИС Репозиториум </a:t>
            </a:r>
            <a:endParaRPr lang="en-US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6662"/>
            <a:ext cx="6962140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190" y="365125"/>
            <a:ext cx="6769395" cy="40722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82951" y="6086277"/>
            <a:ext cx="4109048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92029" y="2892594"/>
            <a:ext cx="55865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1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3" y="0"/>
            <a:ext cx="12084456" cy="6592185"/>
          </a:xfrm>
        </p:spPr>
        <p:txBody>
          <a:bodyPr/>
          <a:lstStyle/>
          <a:p>
            <a:pPr marL="0" indent="0" algn="ctr">
              <a:buNone/>
            </a:pPr>
            <a:endParaRPr lang="bg-BG" b="1" dirty="0" smtClean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2011 г. ЦБ-БАН работи по проект дигитализация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участва със своите колекции в НАБИС репозиторуим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bg-BG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4 088 заглавия (329 715 файла)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pic>
        <p:nvPicPr>
          <p:cNvPr id="7" name="Chart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670" y="1914672"/>
            <a:ext cx="5767754" cy="387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99736" y="2951293"/>
            <a:ext cx="5682664" cy="3365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bg-B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</a:t>
            </a: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57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066" y="0"/>
            <a:ext cx="11395934" cy="866274"/>
          </a:xfrm>
        </p:spPr>
        <p:txBody>
          <a:bodyPr>
            <a:noAutofit/>
          </a:bodyPr>
          <a:lstStyle/>
          <a:p>
            <a:pPr algn="ctr"/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Дигитални колекции на ЦБ - БАН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145080" y="6170887"/>
            <a:ext cx="4859078" cy="612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28566" y="6130635"/>
            <a:ext cx="5644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94" y="922422"/>
            <a:ext cx="10299031" cy="52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19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5779" cy="772533"/>
          </a:xfrm>
        </p:spPr>
        <p:txBody>
          <a:bodyPr>
            <a:noAutofit/>
          </a:bodyPr>
          <a:lstStyle/>
          <a:p>
            <a:r>
              <a:rPr lang="bg-BG" sz="2800" b="1" dirty="0">
                <a:solidFill>
                  <a:srgbClr val="FF0000"/>
                </a:solidFill>
                <a:latin typeface="+mn-lt"/>
              </a:rPr>
              <a:t>Реализирани проекти по дигитализация на библиотечни колекции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7658"/>
            <a:ext cx="10515600" cy="1312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000" dirty="0">
                <a:cs typeface="Times New Roman" pitchFamily="18" charset="0"/>
              </a:rPr>
              <a:t>Предоставяне на дигитализирани обекти в </a:t>
            </a:r>
            <a:r>
              <a:rPr lang="en-US" sz="2000" dirty="0" smtClean="0">
                <a:cs typeface="Times New Roman" pitchFamily="18" charset="0"/>
              </a:rPr>
              <a:t>EUROPEANA </a:t>
            </a:r>
            <a:r>
              <a:rPr lang="bg-BG" sz="2000" dirty="0" smtClean="0">
                <a:cs typeface="Times New Roman" pitchFamily="18" charset="0"/>
              </a:rPr>
              <a:t>- </a:t>
            </a:r>
            <a:r>
              <a:rPr lang="bg-BG" sz="2000" dirty="0">
                <a:cs typeface="Times New Roman" pitchFamily="18" charset="0"/>
              </a:rPr>
              <a:t>проект </a:t>
            </a:r>
            <a:r>
              <a:rPr lang="bg-BG" sz="2000" b="1" dirty="0">
                <a:cs typeface="Times New Roman" pitchFamily="18" charset="0"/>
              </a:rPr>
              <a:t>AthenaPlus (2013–2015</a:t>
            </a:r>
            <a:r>
              <a:rPr lang="en-US" sz="2000" b="1" dirty="0">
                <a:cs typeface="Times New Roman" pitchFamily="18" charset="0"/>
              </a:rPr>
              <a:t>) </a:t>
            </a:r>
            <a:r>
              <a:rPr lang="bg-BG" sz="2000" dirty="0">
                <a:cs typeface="Times New Roman" pitchFamily="18" charset="0"/>
              </a:rPr>
              <a:t>– ІІ етап - Библиотеката на </a:t>
            </a:r>
            <a:r>
              <a:rPr lang="en-US" sz="2000" dirty="0" err="1">
                <a:cs typeface="Times New Roman" pitchFamily="18" charset="0"/>
              </a:rPr>
              <a:t>Феликс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Каниц</a:t>
            </a:r>
            <a:r>
              <a:rPr lang="en-US" sz="2000" dirty="0">
                <a:cs typeface="Times New Roman" pitchFamily="18" charset="0"/>
              </a:rPr>
              <a:t>,</a:t>
            </a:r>
            <a:r>
              <a:rPr lang="bg-BG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част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en-US" sz="2000" dirty="0" err="1">
                <a:cs typeface="Times New Roman" pitchFamily="18" charset="0"/>
              </a:rPr>
              <a:t>от</a:t>
            </a:r>
            <a:r>
              <a:rPr lang="en-US" sz="2000" dirty="0">
                <a:cs typeface="Times New Roman" pitchFamily="18" charset="0"/>
              </a:rPr>
              <a:t> </a:t>
            </a:r>
            <a:r>
              <a:rPr lang="bg-BG" sz="2000" dirty="0" smtClean="0">
                <a:cs typeface="Times New Roman" pitchFamily="18" charset="0"/>
              </a:rPr>
              <a:t>„Възрожденски </a:t>
            </a:r>
            <a:r>
              <a:rPr lang="bg-BG" sz="2000" dirty="0">
                <a:cs typeface="Times New Roman" pitchFamily="18" charset="0"/>
              </a:rPr>
              <a:t>книги 1806-1878“.</a:t>
            </a:r>
            <a:endParaRPr lang="bg-BG" sz="2000" dirty="0">
              <a:solidFill>
                <a:srgbClr val="FF0000"/>
              </a:solidFill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0245" y="2450657"/>
            <a:ext cx="5844615" cy="353450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327" y="3138624"/>
            <a:ext cx="5496791" cy="37193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95009" y="6267838"/>
            <a:ext cx="5596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bg-BG" sz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Годишна среща на библиотекарите от Академичната библиотечна мрежа на БАН, 15 февруари 2022 година</a:t>
            </a:r>
            <a:endParaRPr lang="bg-BG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3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22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1091</Words>
  <Application>Microsoft Office PowerPoint</Application>
  <PresentationFormat>Widescreen</PresentationFormat>
  <Paragraphs>193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Simbal Regular</vt:lpstr>
      <vt:lpstr>Times New Roman</vt:lpstr>
      <vt:lpstr>Verdana</vt:lpstr>
      <vt:lpstr>Office Theme</vt:lpstr>
      <vt:lpstr>PowerPoint Presentation</vt:lpstr>
      <vt:lpstr> Предизвикателства пред ЦБ БАН</vt:lpstr>
      <vt:lpstr> Предизвикателства пред ЦБ БАН</vt:lpstr>
      <vt:lpstr>     НАБИС  (Национална академична библиотечно-информационна система)</vt:lpstr>
      <vt:lpstr>                         Цел на проекта НАБИС</vt:lpstr>
      <vt:lpstr> Своден каталог НАБИС   НАБИС Репозиториум </vt:lpstr>
      <vt:lpstr>PowerPoint Presentation</vt:lpstr>
      <vt:lpstr>Дигитални колекции на ЦБ - БАН </vt:lpstr>
      <vt:lpstr>Реализирани проекти по дигитализация на библиотечни колекции</vt:lpstr>
      <vt:lpstr>PowerPoint Presentation</vt:lpstr>
      <vt:lpstr>                        </vt:lpstr>
      <vt:lpstr>PowerPoint Presentation</vt:lpstr>
      <vt:lpstr>PowerPoint Presentation</vt:lpstr>
      <vt:lpstr>PowerPoint Presentation</vt:lpstr>
      <vt:lpstr>PowerPoint Presentation</vt:lpstr>
      <vt:lpstr>1. Дигитално копие на съответния документ ;  2. MARC метаданни в каталога на библиотеката на този документ ;  3. Подготовка на файловете, обособени в 3 папки  – data.tif, data, meta ;  4. Подготовка на папка meta за качване на сървъра и експониране в платформата.</vt:lpstr>
      <vt:lpstr>              1. 1. Дигитално копие на съответния документ</vt:lpstr>
      <vt:lpstr>                             1.2. Обработка с Photoshop</vt:lpstr>
      <vt:lpstr>            3.1. Подготовка на файловете, обособени в 3 папки  – data.tif, data, meta </vt:lpstr>
      <vt:lpstr>3.2.1. Преобразуване на tif  файловете от папка data.tif в jpg файлове в папка data чрез Command prompt</vt:lpstr>
      <vt:lpstr>                3.2. 2. Създаване на файл files.txt в папка meta чрез Command prompt</vt:lpstr>
      <vt:lpstr>3.3.1. Чрез редактора в NotepadPP се получава готовият файл, в който се вижда структурата на документа</vt:lpstr>
      <vt:lpstr>3.3.2. За да виждаме заглавната страница или корицата на документа, създаваме още един файл properties.txt в папка meta. Тук става връзката между дигиталното копие и библиографското описание на документа в електронния каталог, посредством системния му номер.</vt:lpstr>
      <vt:lpstr>4.1. Създававе на папка submit от папка meta, посредством програмата Dspace </vt:lpstr>
      <vt:lpstr>4.2. Качване на папка submit на сървъра, посредством програмата WinSCP, като всеки от работещите използва индивидуална парола</vt:lpstr>
      <vt:lpstr>  4.3. Дигитализираният обект в платформата DSpace  </vt:lpstr>
      <vt:lpstr>Синергия между библиотечните фондове и тяхното пълнотекстово съдържание</vt:lpstr>
      <vt:lpstr>                  Платформата DSpace администрирана от ЦБ БАН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ДИГИТАЛНИ КОЛЕКЦИИ НА ЦБ-БАН</dc:title>
  <dc:creator>Maria</dc:creator>
  <cp:lastModifiedBy>Silvia</cp:lastModifiedBy>
  <cp:revision>459</cp:revision>
  <dcterms:created xsi:type="dcterms:W3CDTF">2017-05-22T07:04:47Z</dcterms:created>
  <dcterms:modified xsi:type="dcterms:W3CDTF">2022-02-15T09:42:51Z</dcterms:modified>
</cp:coreProperties>
</file>