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58" r:id="rId6"/>
    <p:sldId id="260" r:id="rId7"/>
    <p:sldId id="270" r:id="rId8"/>
    <p:sldId id="273" r:id="rId9"/>
    <p:sldId id="262" r:id="rId10"/>
    <p:sldId id="272" r:id="rId11"/>
    <p:sldId id="263" r:id="rId12"/>
    <p:sldId id="264" r:id="rId13"/>
    <p:sldId id="269" r:id="rId14"/>
    <p:sldId id="275" r:id="rId15"/>
    <p:sldId id="276" r:id="rId16"/>
    <p:sldId id="279" r:id="rId17"/>
    <p:sldId id="280" r:id="rId18"/>
    <p:sldId id="278" r:id="rId19"/>
    <p:sldId id="274" r:id="rId20"/>
    <p:sldId id="277" r:id="rId21"/>
    <p:sldId id="281" r:id="rId22"/>
    <p:sldId id="284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754" autoAdjust="0"/>
  </p:normalViewPr>
  <p:slideViewPr>
    <p:cSldViewPr snapToGrid="0">
      <p:cViewPr varScale="1">
        <p:scale>
          <a:sx n="119" d="100"/>
          <a:sy n="119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6D8F-BD7D-4496-BE70-7D08593521FB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6C9A-4739-44E7-9980-3D52F979C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9642" y="681790"/>
            <a:ext cx="7082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b="1" cap="small" spc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cap="small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cap="small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cap="small" spc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b="1" cap="small" spc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cap="small" spc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Централна библиотека на БАН и Акадечичната библиотечна мрежа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800100" algn="l"/>
                <a:tab pos="971550" algn="l"/>
              </a:tabLst>
            </a:pPr>
            <a:r>
              <a:rPr lang="bg-BG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cap="small" spc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ru-RU" sz="2400" b="1" cap="small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64168"/>
            <a:ext cx="2273300" cy="571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93958" y="5422232"/>
            <a:ext cx="7884695" cy="131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Годишна 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9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                                                            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1. Обслужване на читатели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90008"/>
            <a:ext cx="812933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Регистрираните читатели за 2021 г. в ЦБ са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 тях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302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БАН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189  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външни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Посещенията на място в ЦБ са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4496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6864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ползвани библиотечни документи.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МЗС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изпълнени поръчки – 323 броя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статии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ММЗС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 изпълнени  общо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бр.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поръчки.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10583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Регистрираните читатели за 2021 г. на ПНЗ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Постоянни научни звена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 общо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5017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като външните са </a:t>
            </a:r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790.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9737" y="3184694"/>
            <a:ext cx="796089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9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1000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2. 2. Достъп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b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ресурси, които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костват значителен бюджет, на фона на ограничените средства, които получаваме и би следвало да си използват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49048"/>
              </p:ext>
            </p:extLst>
          </p:nvPr>
        </p:nvGraphicFramePr>
        <p:xfrm>
          <a:off x="1740570" y="2358188"/>
          <a:ext cx="8510334" cy="137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389"/>
                <a:gridCol w="1418389"/>
                <a:gridCol w="1418389"/>
                <a:gridCol w="1418389"/>
                <a:gridCol w="1418389"/>
                <a:gridCol w="1418389"/>
              </a:tblGrid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База данни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JSTOR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EBSCO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Web of Science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SCOPUS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ScienceDirect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Брой посещения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1161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26683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136535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250430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146425" y="3452813"/>
            <a:ext cx="874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0863" y="4146884"/>
            <a:ext cx="10146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Временен достъп до новата база данни от EBSCO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– "Central &amp;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Eastern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(CEEAS) - 1 март – 30 април 2021 г.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Временен достъп до колекция от учебници на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Thieme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Publishers –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MedOne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март – 30 април 2021 г.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Отворен достъп до групата престижни списания в областта на медицината “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чрез платформата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чрез </a:t>
            </a:r>
            <a:r>
              <a:rPr lang="en-US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Elsevier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11 юни - 6 август 2021 г.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Колекцията от електронни книги на Taylor &amp; </a:t>
            </a:r>
            <a:r>
              <a:rPr lang="bg-BG" dirty="0" err="1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</a:t>
            </a:r>
            <a:r>
              <a:rPr lang="bg-BG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декември 2021 – 31 януари 2022 г.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 marR="0" algn="just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2967335"/>
            <a:ext cx="79809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hart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940470"/>
            <a:ext cx="3467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94" y="2940470"/>
            <a:ext cx="3476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7747" y="737937"/>
            <a:ext cx="9312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2.2.   Достъп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информация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ъздаване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дигитално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 и предоставяне му на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свободен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967335"/>
            <a:ext cx="8093242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7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0610" y="571500"/>
            <a:ext cx="5863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4083" y="1195137"/>
            <a:ext cx="10307053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bg-BG" dirty="0" smtClean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31</a:t>
            </a:r>
            <a:r>
              <a:rPr lang="bg-BG" baseline="30000" dirty="0" smtClean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-ата</a:t>
            </a:r>
            <a:r>
              <a:rPr lang="bg-BG" dirty="0" smtClean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национална годишна конференция на Българската библиотечно-информационна асоциация (ББИА) под надслов „Библиотеките - </a:t>
            </a:r>
            <a:r>
              <a:rPr lang="bg-BG" dirty="0" err="1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предизвиктаелства</a:t>
            </a:r>
            <a:r>
              <a:rPr lang="bg-BG" dirty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трансформации в COVID-19 среда", проведена в Регионална библиотека „Пейо Яворов", Бургас – 14-15 октомври 2021 г</a:t>
            </a:r>
            <a:r>
              <a:rPr lang="bg-BG" dirty="0" smtClean="0">
                <a:solidFill>
                  <a:srgbClr val="05050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967335"/>
            <a:ext cx="8502316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2879467"/>
            <a:ext cx="4379495" cy="364689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5" y="2898286"/>
            <a:ext cx="4138864" cy="35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988" y="365125"/>
            <a:ext cx="10214811" cy="20278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bg-BG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 конференцията „120 години Тодор Боров – живот, отдаден на знанието“, организирана от Национална библиотека „Св. св. Кирил и Методий“ – 10 декември 2021 г.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392965"/>
            <a:ext cx="7777079" cy="432065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0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84" y="-737936"/>
            <a:ext cx="10407316" cy="30800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bg-BG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мероприятия:</a:t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VI международна научно-практическа конференция „Документално-информационни комуникации в контекста на глобализацията: положение, проблеми и перспективи“, организирана онлайн от Националния технически университет „Юрий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Кондратюк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в Полтава, Украйна – 25 ноември 2021 г.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2414337"/>
            <a:ext cx="9087852" cy="42591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742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3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мероприятия:</a:t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Организирахме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„Насърчаване на академичния състав за ефективно използване на дигитални технологии“, съвместно  с НОВА Библиотека – БИК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(22.06.2021)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5" y="1817603"/>
            <a:ext cx="8847220" cy="47436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9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3. 1.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Присъствахме виртуално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17-19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86-ата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IFLA (International Federation of Library Associations and Institutions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15" y="1825625"/>
            <a:ext cx="9232231" cy="4871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bg-BG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3. 1.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Професионални мероприятия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-Участие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библиотекари и учени от БАН в национален виртуален семинар за представяне на новия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българските потребители – 3 декември 2021 г.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690688"/>
            <a:ext cx="8782050" cy="5030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643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3.2 Събития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 на експерти от ЦБ-БАН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dirty="0" smtClean="0"/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постерни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изложби, свързани с отбелязването на   24 май, 1 ноември, 12 октомври, 17 септември, показани във  </a:t>
            </a:r>
          </a:p>
          <a:p>
            <a:pPr marL="0" indent="0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фойаето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БАН -  Администрация;</a:t>
            </a:r>
          </a:p>
          <a:p>
            <a:pPr>
              <a:buFontTx/>
              <a:buChar char="-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изложби по повод различни годишнини, разположени във витрините през читалнята на ЦБ на БАН;</a:t>
            </a:r>
          </a:p>
          <a:p>
            <a:pPr>
              <a:buFontTx/>
              <a:buChar char="-"/>
            </a:pP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bg-BG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постерната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изложба „Иван Вазов – 100 години безсмъртие“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гостуване на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българското училище „Асен и Илия </a:t>
            </a:r>
            <a:endPara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Пейкови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в Рим – 11 декември 2021 г.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2967335"/>
            <a:ext cx="8373979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6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3299" y="1347537"/>
            <a:ext cx="9268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 в дистанционен режим през 2021 г.</a:t>
            </a:r>
          </a:p>
          <a:p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Вътрешната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 работа ;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Обслужване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читателите;</a:t>
            </a:r>
          </a:p>
          <a:p>
            <a:endParaRPr lang="bg-BG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Популяризиране, провеждане и участие в различни  мероприятия.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00100" algn="l"/>
                <a:tab pos="971550" algn="l"/>
              </a:tabLst>
            </a:pPr>
            <a:r>
              <a:rPr lang="ru-RU" sz="2400" b="1" cap="small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2967335"/>
            <a:ext cx="8975558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879141"/>
            <a:ext cx="3697705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5" y="2185987"/>
            <a:ext cx="3962400" cy="4511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0905" y="409075"/>
            <a:ext cx="6513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събития, организирани от ЦБ на БАН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879141"/>
            <a:ext cx="3569369" cy="42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9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606"/>
            <a:ext cx="3654342" cy="508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0" y="1768642"/>
            <a:ext cx="3786880" cy="4936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4" y="1243263"/>
            <a:ext cx="3555582" cy="5085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10" y="945606"/>
            <a:ext cx="3609690" cy="5026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1853" y="136359"/>
            <a:ext cx="6152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остерни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изложби по повод юбилейни годишнини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5" y="597123"/>
            <a:ext cx="3513220" cy="4588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8" y="2301150"/>
            <a:ext cx="3506904" cy="4360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69" y="1363579"/>
            <a:ext cx="3610281" cy="4588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4" y="826168"/>
            <a:ext cx="2591533" cy="5835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21768" y="296779"/>
            <a:ext cx="5422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изложби по повод различни годишнини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18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-</a:t>
            </a:r>
            <a:r>
              <a:rPr lang="bg-BG" dirty="0" smtClean="0"/>
              <a:t>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остуване на </a:t>
            </a:r>
            <a:r>
              <a:rPr 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постерна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изложба в Рим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3" y="1690688"/>
            <a:ext cx="8983578" cy="488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5570"/>
          </a:xfrm>
        </p:spPr>
        <p:txBody>
          <a:bodyPr>
            <a:normAutofit/>
          </a:bodyPr>
          <a:lstStyle/>
          <a:p>
            <a:pPr algn="ctr"/>
            <a:r>
              <a:rPr lang="bg-B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Годишна среща на библиотекарите от Академичната библиотечна мрежа на БАН,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bg-BG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февруари 2022 година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6686" y="3244334"/>
            <a:ext cx="317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g-BG" dirty="0"/>
              <a:t>БЛАГОДАРЯ ЗА ВНИМАНИЕТО!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r>
              <a:rPr lang="bg-BG" b="1" dirty="0"/>
              <a:t> </a:t>
            </a:r>
            <a:r>
              <a:rPr lang="bg-BG" b="1" dirty="0" smtClean="0"/>
              <a:t>                                 Д-р </a:t>
            </a:r>
            <a:r>
              <a:rPr lang="bg-BG" b="1" dirty="0"/>
              <a:t>Силвия Найденова</a:t>
            </a:r>
          </a:p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bg-BG" dirty="0" smtClean="0">
                <a:solidFill>
                  <a:srgbClr val="FFFFFF"/>
                </a:solidFill>
              </a:rPr>
              <a:t>                              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bg-BG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najdenova</a:t>
            </a:r>
            <a:r>
              <a:rPr lang="bg-BG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s@cl.bas.bg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6801"/>
            <a:ext cx="10515600" cy="920861"/>
          </a:xfrm>
        </p:spPr>
        <p:txBody>
          <a:bodyPr>
            <a:normAutofit fontScale="90000"/>
          </a:bodyPr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Общо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 отчетната 2021 г. са комплектувани, регистрирани и каталогизирани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3599 тома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на стойност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65876,37 лв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тома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 видове издания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/дисертации,  графики, ноти, карти и електронни носители/  на стойност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963,65 лв.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08337" y="2302034"/>
          <a:ext cx="5775325" cy="339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/>
                <a:gridCol w="720090"/>
                <a:gridCol w="720090"/>
                <a:gridCol w="720090"/>
                <a:gridCol w="540385"/>
                <a:gridCol w="539750"/>
                <a:gridCol w="644525"/>
                <a:gridCol w="720090"/>
              </a:tblGrid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Книги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Специални видове издания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Общо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Начин на постъпление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ЦБ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Всичко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ЦБ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Всичко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Депозит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1549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1689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1690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Покупка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Абонамент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Обмен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86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Дарение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878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Акад. изд.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Общо изд. тома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2126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3599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3625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2967335"/>
            <a:ext cx="8406063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568" y="571500"/>
            <a:ext cx="538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Обработка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документи  </a:t>
            </a:r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текуща за ЦБ и ПНЗ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8700"/>
            <a:ext cx="10515600" cy="952500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Тази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в сравнение с предходната година нямаме спад в постъпленията от книги от дарения, от книгообмен и депозит, а академичните издания бележат дори ръст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фиг. 1.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112169" y="20934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/>
          </p:cNvGraphicFramePr>
          <p:nvPr/>
        </p:nvGraphicFramePr>
        <p:xfrm>
          <a:off x="3112169" y="2550695"/>
          <a:ext cx="5410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Chart" r:id="rId3" imgW="5413717" imgH="2975106" progId="Excel.Chart.8">
                  <p:embed/>
                </p:oleObj>
              </mc:Choice>
              <mc:Fallback>
                <p:oleObj name="Chart" r:id="rId3" imgW="5413717" imgH="29751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169" y="2550695"/>
                        <a:ext cx="54102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5705" y="368968"/>
            <a:ext cx="5597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Обработка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документи  - текуща за ЦБ и ПНЗ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7999" y="2967335"/>
            <a:ext cx="8646695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571500"/>
            <a:ext cx="10487526" cy="1439779"/>
          </a:xfrm>
        </p:spPr>
        <p:txBody>
          <a:bodyPr>
            <a:normAutofit/>
          </a:bodyPr>
          <a:lstStyle/>
          <a:p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библиотечните фондове са попълнени с</a:t>
            </a: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1059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заглавия, в</a:t>
            </a: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8810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издателски тома на стойност</a:t>
            </a:r>
            <a:r>
              <a:rPr lang="bg-BG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273593,49 лева периодични издания.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20977"/>
              </p:ext>
            </p:extLst>
          </p:nvPr>
        </p:nvGraphicFramePr>
        <p:xfrm>
          <a:off x="513348" y="2125579"/>
          <a:ext cx="5077326" cy="3121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832"/>
                <a:gridCol w="958254"/>
                <a:gridCol w="862902"/>
                <a:gridCol w="1434338"/>
              </a:tblGrid>
              <a:tr h="4069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Начин на постъпление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Периодични издания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Стойност в лева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69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Загл.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тома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Покупка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467,85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Академични издания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1778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24 882,05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7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Абонамент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565,35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5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Депозит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3154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6 942,89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1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Обмен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702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2602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217 015,58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1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Дарение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23 719,77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1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ОБЩО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1059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8810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273 593,49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88105" y="205740"/>
            <a:ext cx="52858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Обработка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документи  - текуща за ЦБ и ПНЗ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83812"/>
              </p:ext>
            </p:extLst>
          </p:nvPr>
        </p:nvGraphicFramePr>
        <p:xfrm>
          <a:off x="6327791" y="2125582"/>
          <a:ext cx="4782185" cy="3121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900430"/>
                <a:gridCol w="1083310"/>
                <a:gridCol w="911225"/>
              </a:tblGrid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Периодични издания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Начин на постъпление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ЦБ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СБ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Всичко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Депозит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3067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3154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Покупка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Абонамент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Обмен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2457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2601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Дарение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1177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1251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8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Акад. изд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1401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1779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6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Общо изд. тома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3663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5147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8810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28109" y="2384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2967335"/>
            <a:ext cx="881513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4188"/>
            <a:ext cx="10515600" cy="1612232"/>
          </a:xfrm>
        </p:spPr>
        <p:txBody>
          <a:bodyPr>
            <a:normAutofit/>
          </a:bodyPr>
          <a:lstStyle/>
          <a:p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Най-голям 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дял от комплектуваните библиотечни документи заемат постъпленията по депозит, както е видно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фиг. 2.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91853" y="26629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00375"/>
              </p:ext>
            </p:extLst>
          </p:nvPr>
        </p:nvGraphicFramePr>
        <p:xfrm>
          <a:off x="2991853" y="3120189"/>
          <a:ext cx="458152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Chart" r:id="rId3" imgW="4584589" imgH="2755631" progId="Excel.Chart.8">
                  <p:embed/>
                </p:oleObj>
              </mc:Choice>
              <mc:Fallback>
                <p:oleObj name="Chart" r:id="rId3" imgW="4584589" imgH="2755631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53" y="3120189"/>
                        <a:ext cx="4581525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20453" y="58729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9347" y="834189"/>
            <a:ext cx="573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1.1. Обработка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документи  - текуща за ЦБ и ПНЗ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8550442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/>
              <a:t>                                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 </a:t>
            </a:r>
            <a:r>
              <a:rPr lang="bg-BG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bg-BG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документи  -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етроконверсия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442" y="1690688"/>
            <a:ext cx="706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- 11 759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записа от служителите на ЦБ- от общо 32 библиотекари 24 работят по тази задача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799347"/>
            <a:ext cx="62639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- 4225</a:t>
            </a: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 системата – от </a:t>
            </a:r>
            <a:r>
              <a:rPr lang="bg-BG" dirty="0" smtClean="0"/>
              <a:t>52 </a:t>
            </a:r>
            <a:r>
              <a:rPr lang="bg-BG" dirty="0"/>
              <a:t>библиотекари по места по тази задача работят от библиотеките на</a:t>
            </a:r>
            <a:r>
              <a:rPr lang="bg-BG" dirty="0" smtClean="0"/>
              <a:t>:</a:t>
            </a:r>
          </a:p>
          <a:p>
            <a:r>
              <a:rPr lang="bg-BG" dirty="0" smtClean="0"/>
              <a:t>И-т </a:t>
            </a:r>
            <a:r>
              <a:rPr lang="bg-BG" dirty="0"/>
              <a:t>по </a:t>
            </a:r>
            <a:r>
              <a:rPr lang="bg-BG" dirty="0" smtClean="0"/>
              <a:t>астрономия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dirty="0" smtClean="0"/>
              <a:t>И-т </a:t>
            </a:r>
            <a:r>
              <a:rPr lang="bg-BG" dirty="0"/>
              <a:t>по </a:t>
            </a:r>
            <a:r>
              <a:rPr lang="bg-BG" dirty="0" smtClean="0"/>
              <a:t>балканистика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dirty="0" smtClean="0"/>
              <a:t>И-т </a:t>
            </a:r>
            <a:r>
              <a:rPr lang="bg-BG" dirty="0"/>
              <a:t>по </a:t>
            </a:r>
            <a:r>
              <a:rPr lang="bg-BG" dirty="0" smtClean="0"/>
              <a:t>биология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dirty="0" smtClean="0"/>
              <a:t>И-т  </a:t>
            </a:r>
            <a:r>
              <a:rPr lang="bg-BG" dirty="0"/>
              <a:t>по </a:t>
            </a:r>
            <a:r>
              <a:rPr lang="bg-BG" dirty="0" smtClean="0"/>
              <a:t>геология; </a:t>
            </a:r>
          </a:p>
          <a:p>
            <a:r>
              <a:rPr lang="bg-BG" dirty="0" smtClean="0"/>
              <a:t>И-т </a:t>
            </a:r>
            <a:r>
              <a:rPr lang="bg-BG" dirty="0"/>
              <a:t>за исторически </a:t>
            </a:r>
            <a:r>
              <a:rPr lang="bg-BG" dirty="0" smtClean="0"/>
              <a:t>изследвания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dirty="0" smtClean="0"/>
              <a:t>И-т </a:t>
            </a:r>
            <a:r>
              <a:rPr lang="bg-BG" dirty="0"/>
              <a:t>за </a:t>
            </a:r>
            <a:r>
              <a:rPr lang="bg-BG" dirty="0" smtClean="0"/>
              <a:t>гората</a:t>
            </a:r>
            <a:r>
              <a:rPr lang="bg-BG" dirty="0"/>
              <a:t>;</a:t>
            </a:r>
            <a:endParaRPr lang="bg-BG" dirty="0" smtClean="0"/>
          </a:p>
          <a:p>
            <a:r>
              <a:rPr lang="bg-BG" dirty="0" smtClean="0"/>
              <a:t>И-т </a:t>
            </a:r>
            <a:r>
              <a:rPr lang="bg-BG" dirty="0"/>
              <a:t>за </a:t>
            </a:r>
            <a:r>
              <a:rPr lang="bg-BG" dirty="0" smtClean="0"/>
              <a:t>литература; </a:t>
            </a:r>
          </a:p>
          <a:p>
            <a:r>
              <a:rPr lang="bg-BG" dirty="0" smtClean="0"/>
              <a:t>И-н </a:t>
            </a:r>
            <a:r>
              <a:rPr lang="bg-BG" dirty="0"/>
              <a:t>по физика.</a:t>
            </a:r>
            <a:r>
              <a:rPr lang="bg-BG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967335"/>
            <a:ext cx="8718884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2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                           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20840"/>
            <a:ext cx="93565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bg-B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 2021 година бяха проведени частични инвентаризации в следните библиотеки: литература, геология, икономика, минералогия, гора, имунология, история, енциклопедия, математика, Археологически институт с музей, космос, право, астрономия и изкуствознание. За радост броят на библиотеките, които спазват Наредбата №4 се увеличава всяка година, което е добър атестат за нашата работа.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2967335"/>
            <a:ext cx="8662737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0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</p:spPr>
        <p:txBody>
          <a:bodyPr>
            <a:normAutofit fontScale="90000"/>
          </a:bodyPr>
          <a:lstStyle/>
          <a:p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/>
              <a:t/>
            </a:r>
            <a:br>
              <a:rPr lang="bg-BG" sz="2000" dirty="0"/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Резултати от дейност 1 </a:t>
            </a:r>
            <a:b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Единен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кадемичен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библиотечен фонд към 31.12. 2021 г.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099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991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35966"/>
              </p:ext>
            </p:extLst>
          </p:nvPr>
        </p:nvGraphicFramePr>
        <p:xfrm>
          <a:off x="1171070" y="1825632"/>
          <a:ext cx="9601207" cy="4351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3888"/>
                <a:gridCol w="868734"/>
                <a:gridCol w="722065"/>
                <a:gridCol w="722065"/>
                <a:gridCol w="722065"/>
                <a:gridCol w="722065"/>
                <a:gridCol w="722065"/>
                <a:gridCol w="722065"/>
                <a:gridCol w="722065"/>
                <a:gridCol w="722065"/>
                <a:gridCol w="722065"/>
              </a:tblGrid>
              <a:tr h="10221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Единен библиотечен фонд по НАЧИН на ПОСТЪПЛЕНИЕ на библиотечните документи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ll Times New Roman"/>
                      </a:endParaRPr>
                    </a:p>
                  </a:txBody>
                  <a:tcPr marL="4867" marR="4867" marT="48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Начин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Общо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Книги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Период.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Специални видове издания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20"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на постъпление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т.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т.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издания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Нотни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Картограф.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Графични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Дисертации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Микро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Ел.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Общо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т.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изд. 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изд.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 изд.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филми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500" u="none" strike="noStrike">
                          <a:effectLst/>
                        </a:rPr>
                        <a:t>носители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6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9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11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Единен фонд 31.12.2020 г.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Покупка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219781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216615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Абонамент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798337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285571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512524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Обмен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278987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191700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80686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Дарение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284097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161638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107202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12948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Депозит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6605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1355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5250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Академини издания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Единен фонд 2020 г.</a:t>
                      </a:r>
                      <a:endParaRPr lang="bg-BG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2090641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1069870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986861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10351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2941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2603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12357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2635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857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109217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Прираст 2021 г.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Покупка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Абонамент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Обмен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Дарение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2482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Депозит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3154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Академини издания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Всичко прираст 2021 г.</a:t>
                      </a:r>
                      <a:endParaRPr lang="bg-BG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12435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3599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8810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Общо (ЕФ+Прираст)</a:t>
                      </a:r>
                      <a:endParaRPr lang="bg-BG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2103076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1073469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995671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10355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2942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2609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12358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2635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871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109243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Отчисления 2021 г.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Покупка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Абонамент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Обмен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536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Дарение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Депозит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Академични издания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Всичко отчисления 2021 г.</a:t>
                      </a:r>
                      <a:endParaRPr lang="bg-BG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3085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563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2522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Единен фонд 31.12.2021 г.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Покупка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797871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285100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512529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Абонамент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277094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191700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78793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Обмен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286467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161935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109268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Дарение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9003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6443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12962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Депозит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6738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4868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Академини издания</a:t>
                      </a:r>
                      <a:endParaRPr lang="bg-BG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1778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r>
                        <a:rPr lang="bg-BG" sz="600" u="none" strike="noStrike">
                          <a:effectLst/>
                        </a:rPr>
                        <a:t>Единен фонд 2021 г.</a:t>
                      </a:r>
                      <a:endParaRPr lang="bg-BG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2099991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1072906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993149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10355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2942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2609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12358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2635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871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109243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7" marR="4867" marT="4867" marB="0" anchor="b"/>
                </a:tc>
              </a:tr>
              <a:tr h="9734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7" marR="4867" marT="4867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73300" cy="571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7999" y="2967335"/>
            <a:ext cx="803709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bg-BG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bg-BG" sz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Годишна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среща на библиотекарите от Академичната библиотечна мрежа на БАН, 15 февруари 2022 година</a:t>
            </a:r>
            <a:endParaRPr lang="bg-BG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3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1493</Words>
  <Application>Microsoft Office PowerPoint</Application>
  <PresentationFormat>Widescreen</PresentationFormat>
  <Paragraphs>702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All Times New Roman</vt:lpstr>
      <vt:lpstr>Arial</vt:lpstr>
      <vt:lpstr>Calibri</vt:lpstr>
      <vt:lpstr>Calibri Light</vt:lpstr>
      <vt:lpstr>Times New Roman</vt:lpstr>
      <vt:lpstr>Office Theme</vt:lpstr>
      <vt:lpstr>Chart</vt:lpstr>
      <vt:lpstr>PowerPoint Presentation</vt:lpstr>
      <vt:lpstr>PowerPoint Presentation</vt:lpstr>
      <vt:lpstr>Общо през отчетната 2021 г. са комплектувани, регистрирани и каталогизирани 3599 тома книги на стойност 65876,37 лв. и 26 тома специални видове издания /дисертации,  графики, ноти, карти и електронни носители/  на стойност 963,65 лв. </vt:lpstr>
      <vt:lpstr>Тази година в сравнение с предходната година нямаме спад в постъпленията от книги от дарения, от книгообмен и депозит, а академичните издания бележат дори ръст , фиг. 1.</vt:lpstr>
      <vt:lpstr>През 2021 г. библиотечните фондове са попълнени с 1059 заглавия, в 8810 издателски тома на стойност 273593,49 лева периодични издания. </vt:lpstr>
      <vt:lpstr>Най-голям дял от комплектуваните библиотечни документи заемат постъпленията по депозит, както е видно от фиг. 2.</vt:lpstr>
      <vt:lpstr>                                 1.2.  Обработка на документи  -  ретроконверсия</vt:lpstr>
      <vt:lpstr>                            1.3. Инвентаризация </vt:lpstr>
      <vt:lpstr>                                                          Резултати от дейност 1                      Единен академичен библиотечен фонд към 31.12. 2021 г. – 2 099 991 т. </vt:lpstr>
      <vt:lpstr>                                                             2. 1. Обслужване на читатели</vt:lpstr>
      <vt:lpstr>                                                       2. 2. Достъп до информация  1. Ел. ресурси, които костват значителен бюджет, на фона на ограничените средства, които получаваме и би следвало да си използват максимално.</vt:lpstr>
      <vt:lpstr>PowerPoint Presentation</vt:lpstr>
      <vt:lpstr>PowerPoint Presentation</vt:lpstr>
      <vt:lpstr>                                 3. 1.  Професионални мероприятия: - Участие в онлайн конференцията „120 години Тодор Боров – живот, отдаден на знанието“, организирана от Национална библиотека „Св. св. Кирил и Методий“ – 10 декември 2021 г.</vt:lpstr>
      <vt:lpstr>                                          3. 1.  Професионални мероприятия: -Участие в VI международна научно-практическа конференция „Документално-информационни комуникации в контекста на глобализацията: положение, проблеми и перспективи“, организирана онлайн от Националния технически университет „Юрий Кондратюк“ в Полтава, Украйна – 25 ноември 2021 г. – Online</vt:lpstr>
      <vt:lpstr>                                   3. 1.  Професионални мероприятия: - Организирахме семинар „Насърчаване на академичния състав за ефективно използване на дигитални технологии“, съвместно  с НОВА Библиотека – БИК (22.06.2021)</vt:lpstr>
      <vt:lpstr>                                                    3. 1.  Професионални мероприятия: - Присъствахме виртуално на 17-19 август на 86-ата годишна среща на IFLA (International Federation of Library Associations and Institutions) </vt:lpstr>
      <vt:lpstr>                                                     3. 1.  Професионални мероприятия: -Участие на библиотекари и учени от БАН в национален виртуален семинар за представяне на новия Web of Science за българските потребители – 3 декември 2021 г.  </vt:lpstr>
      <vt:lpstr>                               3.2 Събития с участие на експерти от ЦБ-БАН </vt:lpstr>
      <vt:lpstr>PowerPoint Presentation</vt:lpstr>
      <vt:lpstr>PowerPoint Presentation</vt:lpstr>
      <vt:lpstr>PowerPoint Presentation</vt:lpstr>
      <vt:lpstr>                                                - гостуване на постерна изложба в Рим</vt:lpstr>
      <vt:lpstr> Годишна среща на библиотекарите от Академичната библиотечна мрежа на БАН,  15 февруари 2022 година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Silviq</dc:creator>
  <cp:lastModifiedBy>Silviq</cp:lastModifiedBy>
  <cp:revision>156</cp:revision>
  <dcterms:created xsi:type="dcterms:W3CDTF">2022-01-26T13:30:23Z</dcterms:created>
  <dcterms:modified xsi:type="dcterms:W3CDTF">2022-02-07T10:04:04Z</dcterms:modified>
</cp:coreProperties>
</file>